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6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D3DD8-1BD9-45B9-96FC-C148D40BD4F0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5556A00-70E9-4A75-882B-2F91FEDC87F4}">
      <dgm:prSet/>
      <dgm:spPr/>
      <dgm:t>
        <a:bodyPr/>
        <a:lstStyle/>
        <a:p>
          <a:r>
            <a:rPr lang="en-US" dirty="0"/>
            <a:t>Full Team Quarterly Convenings- </a:t>
          </a:r>
        </a:p>
        <a:p>
          <a:r>
            <a:rPr lang="en-US" dirty="0"/>
            <a:t>46 members </a:t>
          </a:r>
        </a:p>
      </dgm:t>
    </dgm:pt>
    <dgm:pt modelId="{F0A8A61A-F5C7-4CDD-B127-67D3AD224A2B}" type="parTrans" cxnId="{AF39B680-C183-4ADC-98C8-40BA3684E46E}">
      <dgm:prSet/>
      <dgm:spPr/>
      <dgm:t>
        <a:bodyPr/>
        <a:lstStyle/>
        <a:p>
          <a:endParaRPr lang="en-US"/>
        </a:p>
      </dgm:t>
    </dgm:pt>
    <dgm:pt modelId="{34A567B6-1617-4A18-8E29-DFD793A4F24F}" type="sibTrans" cxnId="{AF39B680-C183-4ADC-98C8-40BA3684E46E}">
      <dgm:prSet/>
      <dgm:spPr/>
      <dgm:t>
        <a:bodyPr/>
        <a:lstStyle/>
        <a:p>
          <a:endParaRPr lang="en-US"/>
        </a:p>
      </dgm:t>
    </dgm:pt>
    <dgm:pt modelId="{6D921EAB-FAC3-4E2D-9D4A-9ACB6FB4089B}">
      <dgm:prSet/>
      <dgm:spPr/>
      <dgm:t>
        <a:bodyPr/>
        <a:lstStyle/>
        <a:p>
          <a:r>
            <a:rPr lang="en-US" dirty="0"/>
            <a:t>Core Team Monthly Convenings- </a:t>
          </a:r>
        </a:p>
        <a:p>
          <a:r>
            <a:rPr lang="en-US" dirty="0"/>
            <a:t>6 Action Team Conveners </a:t>
          </a:r>
        </a:p>
      </dgm:t>
    </dgm:pt>
    <dgm:pt modelId="{1DDCC502-8FE7-49F2-95A8-3891E3B9E8C9}" type="parTrans" cxnId="{C57C7855-F1F6-4C65-93F9-6B8222745F1B}">
      <dgm:prSet/>
      <dgm:spPr/>
      <dgm:t>
        <a:bodyPr/>
        <a:lstStyle/>
        <a:p>
          <a:endParaRPr lang="en-US"/>
        </a:p>
      </dgm:t>
    </dgm:pt>
    <dgm:pt modelId="{FAF3C7AA-6941-4C2A-B216-9B7A0BBE37FA}" type="sibTrans" cxnId="{C57C7855-F1F6-4C65-93F9-6B8222745F1B}">
      <dgm:prSet/>
      <dgm:spPr/>
      <dgm:t>
        <a:bodyPr/>
        <a:lstStyle/>
        <a:p>
          <a:endParaRPr lang="en-US"/>
        </a:p>
      </dgm:t>
    </dgm:pt>
    <dgm:pt modelId="{5C0BD47D-3760-4C9A-8D1D-147525E8ABD1}">
      <dgm:prSet/>
      <dgm:spPr/>
      <dgm:t>
        <a:bodyPr/>
        <a:lstStyle/>
        <a:p>
          <a:r>
            <a:rPr lang="en-US" dirty="0"/>
            <a:t>State Conveners and National Advisors</a:t>
          </a:r>
        </a:p>
      </dgm:t>
    </dgm:pt>
    <dgm:pt modelId="{03E75FEB-0F5E-44A4-86D3-593C0B7B5F14}" type="parTrans" cxnId="{018B0C3A-50EB-4858-8847-74C842FD5D47}">
      <dgm:prSet/>
      <dgm:spPr/>
      <dgm:t>
        <a:bodyPr/>
        <a:lstStyle/>
        <a:p>
          <a:endParaRPr lang="en-US"/>
        </a:p>
      </dgm:t>
    </dgm:pt>
    <dgm:pt modelId="{2AD14C22-5761-4177-B730-C20B68A3FD36}" type="sibTrans" cxnId="{018B0C3A-50EB-4858-8847-74C842FD5D47}">
      <dgm:prSet/>
      <dgm:spPr/>
      <dgm:t>
        <a:bodyPr/>
        <a:lstStyle/>
        <a:p>
          <a:endParaRPr lang="en-US"/>
        </a:p>
      </dgm:t>
    </dgm:pt>
    <dgm:pt modelId="{C9A158BC-EA17-41F0-B1B1-0F837C6BA968}">
      <dgm:prSet/>
      <dgm:spPr/>
      <dgm:t>
        <a:bodyPr/>
        <a:lstStyle/>
        <a:p>
          <a:r>
            <a:rPr lang="en-US" dirty="0"/>
            <a:t>Three Action Teams- Monthly Convenings</a:t>
          </a:r>
        </a:p>
      </dgm:t>
    </dgm:pt>
    <dgm:pt modelId="{418E8923-5F54-48C2-AC96-DB081A6DB199}" type="parTrans" cxnId="{052510B6-29AE-4EDE-B9CE-D132FAA4B378}">
      <dgm:prSet/>
      <dgm:spPr/>
      <dgm:t>
        <a:bodyPr/>
        <a:lstStyle/>
        <a:p>
          <a:endParaRPr lang="en-US"/>
        </a:p>
      </dgm:t>
    </dgm:pt>
    <dgm:pt modelId="{D87B1FD5-0655-4685-BAC3-D7BE66C644B8}" type="sibTrans" cxnId="{052510B6-29AE-4EDE-B9CE-D132FAA4B378}">
      <dgm:prSet/>
      <dgm:spPr/>
      <dgm:t>
        <a:bodyPr/>
        <a:lstStyle/>
        <a:p>
          <a:endParaRPr lang="en-US"/>
        </a:p>
      </dgm:t>
    </dgm:pt>
    <dgm:pt modelId="{6A18766B-9BFA-408C-AF50-902E7B4825BE}" type="pres">
      <dgm:prSet presAssocID="{854D3DD8-1BD9-45B9-96FC-C148D40BD4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0E53DF-4600-4672-A6F7-36EEDFEC63A5}" type="pres">
      <dgm:prSet presAssocID="{75556A00-70E9-4A75-882B-2F91FEDC87F4}" presName="hierRoot1" presStyleCnt="0"/>
      <dgm:spPr/>
    </dgm:pt>
    <dgm:pt modelId="{8D897D28-9694-4E81-AB4C-D60949F0BA0C}" type="pres">
      <dgm:prSet presAssocID="{75556A00-70E9-4A75-882B-2F91FEDC87F4}" presName="composite" presStyleCnt="0"/>
      <dgm:spPr/>
    </dgm:pt>
    <dgm:pt modelId="{39920E8C-54FE-43BC-BB4B-CEA8F03FD732}" type="pres">
      <dgm:prSet presAssocID="{75556A00-70E9-4A75-882B-2F91FEDC87F4}" presName="background" presStyleLbl="node0" presStyleIdx="0" presStyleCnt="3"/>
      <dgm:spPr/>
    </dgm:pt>
    <dgm:pt modelId="{0F213EA6-7A73-4148-B549-319F874A7B63}" type="pres">
      <dgm:prSet presAssocID="{75556A00-70E9-4A75-882B-2F91FEDC87F4}" presName="text" presStyleLbl="fgAcc0" presStyleIdx="0" presStyleCnt="3">
        <dgm:presLayoutVars>
          <dgm:chPref val="3"/>
        </dgm:presLayoutVars>
      </dgm:prSet>
      <dgm:spPr/>
    </dgm:pt>
    <dgm:pt modelId="{23FEC176-0836-459C-8F6B-8E8223518E20}" type="pres">
      <dgm:prSet presAssocID="{75556A00-70E9-4A75-882B-2F91FEDC87F4}" presName="hierChild2" presStyleCnt="0"/>
      <dgm:spPr/>
    </dgm:pt>
    <dgm:pt modelId="{350FB08E-747A-40C4-98BE-AA9FE266D603}" type="pres">
      <dgm:prSet presAssocID="{6D921EAB-FAC3-4E2D-9D4A-9ACB6FB4089B}" presName="hierRoot1" presStyleCnt="0"/>
      <dgm:spPr/>
    </dgm:pt>
    <dgm:pt modelId="{FFD8EF81-AD3E-494D-9FAA-1E37000DFA2C}" type="pres">
      <dgm:prSet presAssocID="{6D921EAB-FAC3-4E2D-9D4A-9ACB6FB4089B}" presName="composite" presStyleCnt="0"/>
      <dgm:spPr/>
    </dgm:pt>
    <dgm:pt modelId="{A1D5F4D0-BC0D-4DE8-95C7-AAFC022B8BB9}" type="pres">
      <dgm:prSet presAssocID="{6D921EAB-FAC3-4E2D-9D4A-9ACB6FB4089B}" presName="background" presStyleLbl="node0" presStyleIdx="1" presStyleCnt="3"/>
      <dgm:spPr/>
    </dgm:pt>
    <dgm:pt modelId="{1CDA7360-9643-4904-8561-88DC496E8F46}" type="pres">
      <dgm:prSet presAssocID="{6D921EAB-FAC3-4E2D-9D4A-9ACB6FB4089B}" presName="text" presStyleLbl="fgAcc0" presStyleIdx="1" presStyleCnt="3">
        <dgm:presLayoutVars>
          <dgm:chPref val="3"/>
        </dgm:presLayoutVars>
      </dgm:prSet>
      <dgm:spPr/>
    </dgm:pt>
    <dgm:pt modelId="{6A610280-C862-4EAE-A413-4E1E8C275B71}" type="pres">
      <dgm:prSet presAssocID="{6D921EAB-FAC3-4E2D-9D4A-9ACB6FB4089B}" presName="hierChild2" presStyleCnt="0"/>
      <dgm:spPr/>
    </dgm:pt>
    <dgm:pt modelId="{5BAFE8A5-3EC2-4CC4-A055-70DE9A070EEE}" type="pres">
      <dgm:prSet presAssocID="{5C0BD47D-3760-4C9A-8D1D-147525E8ABD1}" presName="hierRoot1" presStyleCnt="0"/>
      <dgm:spPr/>
    </dgm:pt>
    <dgm:pt modelId="{4ABE2DB2-0CAA-4092-8E40-F15F663C19DC}" type="pres">
      <dgm:prSet presAssocID="{5C0BD47D-3760-4C9A-8D1D-147525E8ABD1}" presName="composite" presStyleCnt="0"/>
      <dgm:spPr/>
    </dgm:pt>
    <dgm:pt modelId="{D95014CC-5A44-4600-86AD-B17B0EE9C667}" type="pres">
      <dgm:prSet presAssocID="{5C0BD47D-3760-4C9A-8D1D-147525E8ABD1}" presName="background" presStyleLbl="node0" presStyleIdx="2" presStyleCnt="3"/>
      <dgm:spPr/>
    </dgm:pt>
    <dgm:pt modelId="{DA5096FC-8F24-4556-9327-C2D9D757C86F}" type="pres">
      <dgm:prSet presAssocID="{5C0BD47D-3760-4C9A-8D1D-147525E8ABD1}" presName="text" presStyleLbl="fgAcc0" presStyleIdx="2" presStyleCnt="3" custLinFactX="-16667" custLinFactY="38643" custLinFactNeighborX="-100000" custLinFactNeighborY="100000">
        <dgm:presLayoutVars>
          <dgm:chPref val="3"/>
        </dgm:presLayoutVars>
      </dgm:prSet>
      <dgm:spPr/>
    </dgm:pt>
    <dgm:pt modelId="{7DC107F2-3C59-4C0A-89DD-FD3C8905A882}" type="pres">
      <dgm:prSet presAssocID="{5C0BD47D-3760-4C9A-8D1D-147525E8ABD1}" presName="hierChild2" presStyleCnt="0"/>
      <dgm:spPr/>
    </dgm:pt>
    <dgm:pt modelId="{F3484DA9-2EAF-4EA7-997D-DF8155343A6C}" type="pres">
      <dgm:prSet presAssocID="{418E8923-5F54-48C2-AC96-DB081A6DB199}" presName="Name10" presStyleLbl="parChTrans1D2" presStyleIdx="0" presStyleCnt="1"/>
      <dgm:spPr/>
    </dgm:pt>
    <dgm:pt modelId="{3DF52C85-20AE-4552-9D1C-4267BC1F2212}" type="pres">
      <dgm:prSet presAssocID="{C9A158BC-EA17-41F0-B1B1-0F837C6BA968}" presName="hierRoot2" presStyleCnt="0"/>
      <dgm:spPr/>
    </dgm:pt>
    <dgm:pt modelId="{88033260-2E3C-4BAD-882D-9841E7B8A769}" type="pres">
      <dgm:prSet presAssocID="{C9A158BC-EA17-41F0-B1B1-0F837C6BA968}" presName="composite2" presStyleCnt="0"/>
      <dgm:spPr/>
    </dgm:pt>
    <dgm:pt modelId="{FDE380F8-EAA9-4E6F-8306-AC24C858FEB5}" type="pres">
      <dgm:prSet presAssocID="{C9A158BC-EA17-41F0-B1B1-0F837C6BA968}" presName="background2" presStyleLbl="node2" presStyleIdx="0" presStyleCnt="1"/>
      <dgm:spPr/>
    </dgm:pt>
    <dgm:pt modelId="{9E3F0814-CAF1-4F40-91B2-0DABAF2C19E7}" type="pres">
      <dgm:prSet presAssocID="{C9A158BC-EA17-41F0-B1B1-0F837C6BA968}" presName="text2" presStyleLbl="fgAcc2" presStyleIdx="0" presStyleCnt="1" custLinFactY="-45883" custLinFactNeighborX="-2106" custLinFactNeighborY="-100000">
        <dgm:presLayoutVars>
          <dgm:chPref val="3"/>
        </dgm:presLayoutVars>
      </dgm:prSet>
      <dgm:spPr/>
    </dgm:pt>
    <dgm:pt modelId="{4DC825AE-4FF4-4B75-B866-C5533514D608}" type="pres">
      <dgm:prSet presAssocID="{C9A158BC-EA17-41F0-B1B1-0F837C6BA968}" presName="hierChild3" presStyleCnt="0"/>
      <dgm:spPr/>
    </dgm:pt>
  </dgm:ptLst>
  <dgm:cxnLst>
    <dgm:cxn modelId="{7BE17130-3B77-48C6-94C2-0821F6D98F42}" type="presOf" srcId="{75556A00-70E9-4A75-882B-2F91FEDC87F4}" destId="{0F213EA6-7A73-4148-B549-319F874A7B63}" srcOrd="0" destOrd="0" presId="urn:microsoft.com/office/officeart/2005/8/layout/hierarchy1"/>
    <dgm:cxn modelId="{018B0C3A-50EB-4858-8847-74C842FD5D47}" srcId="{854D3DD8-1BD9-45B9-96FC-C148D40BD4F0}" destId="{5C0BD47D-3760-4C9A-8D1D-147525E8ABD1}" srcOrd="2" destOrd="0" parTransId="{03E75FEB-0F5E-44A4-86D3-593C0B7B5F14}" sibTransId="{2AD14C22-5761-4177-B730-C20B68A3FD36}"/>
    <dgm:cxn modelId="{18396355-A3EA-4E03-8627-E8B29137B1E1}" type="presOf" srcId="{418E8923-5F54-48C2-AC96-DB081A6DB199}" destId="{F3484DA9-2EAF-4EA7-997D-DF8155343A6C}" srcOrd="0" destOrd="0" presId="urn:microsoft.com/office/officeart/2005/8/layout/hierarchy1"/>
    <dgm:cxn modelId="{C57C7855-F1F6-4C65-93F9-6B8222745F1B}" srcId="{854D3DD8-1BD9-45B9-96FC-C148D40BD4F0}" destId="{6D921EAB-FAC3-4E2D-9D4A-9ACB6FB4089B}" srcOrd="1" destOrd="0" parTransId="{1DDCC502-8FE7-49F2-95A8-3891E3B9E8C9}" sibTransId="{FAF3C7AA-6941-4C2A-B216-9B7A0BBE37FA}"/>
    <dgm:cxn modelId="{AF39B680-C183-4ADC-98C8-40BA3684E46E}" srcId="{854D3DD8-1BD9-45B9-96FC-C148D40BD4F0}" destId="{75556A00-70E9-4A75-882B-2F91FEDC87F4}" srcOrd="0" destOrd="0" parTransId="{F0A8A61A-F5C7-4CDD-B127-67D3AD224A2B}" sibTransId="{34A567B6-1617-4A18-8E29-DFD793A4F24F}"/>
    <dgm:cxn modelId="{949BD394-BAC6-42AE-BE26-D81BEB2E2C84}" type="presOf" srcId="{5C0BD47D-3760-4C9A-8D1D-147525E8ABD1}" destId="{DA5096FC-8F24-4556-9327-C2D9D757C86F}" srcOrd="0" destOrd="0" presId="urn:microsoft.com/office/officeart/2005/8/layout/hierarchy1"/>
    <dgm:cxn modelId="{62664B96-A981-4636-A2EF-2353EC676F9D}" type="presOf" srcId="{C9A158BC-EA17-41F0-B1B1-0F837C6BA968}" destId="{9E3F0814-CAF1-4F40-91B2-0DABAF2C19E7}" srcOrd="0" destOrd="0" presId="urn:microsoft.com/office/officeart/2005/8/layout/hierarchy1"/>
    <dgm:cxn modelId="{052510B6-29AE-4EDE-B9CE-D132FAA4B378}" srcId="{5C0BD47D-3760-4C9A-8D1D-147525E8ABD1}" destId="{C9A158BC-EA17-41F0-B1B1-0F837C6BA968}" srcOrd="0" destOrd="0" parTransId="{418E8923-5F54-48C2-AC96-DB081A6DB199}" sibTransId="{D87B1FD5-0655-4685-BAC3-D7BE66C644B8}"/>
    <dgm:cxn modelId="{3D6339F7-CB42-4292-8BB2-9544AF700C59}" type="presOf" srcId="{854D3DD8-1BD9-45B9-96FC-C148D40BD4F0}" destId="{6A18766B-9BFA-408C-AF50-902E7B4825BE}" srcOrd="0" destOrd="0" presId="urn:microsoft.com/office/officeart/2005/8/layout/hierarchy1"/>
    <dgm:cxn modelId="{936D2EFE-0321-4FC5-A5DA-A70B8D379138}" type="presOf" srcId="{6D921EAB-FAC3-4E2D-9D4A-9ACB6FB4089B}" destId="{1CDA7360-9643-4904-8561-88DC496E8F46}" srcOrd="0" destOrd="0" presId="urn:microsoft.com/office/officeart/2005/8/layout/hierarchy1"/>
    <dgm:cxn modelId="{DCDE3B78-F8B0-46CF-A3CB-AF4AE3B0764E}" type="presParOf" srcId="{6A18766B-9BFA-408C-AF50-902E7B4825BE}" destId="{E70E53DF-4600-4672-A6F7-36EEDFEC63A5}" srcOrd="0" destOrd="0" presId="urn:microsoft.com/office/officeart/2005/8/layout/hierarchy1"/>
    <dgm:cxn modelId="{8BC39EA6-7F2B-44B3-B3D7-0986903D487D}" type="presParOf" srcId="{E70E53DF-4600-4672-A6F7-36EEDFEC63A5}" destId="{8D897D28-9694-4E81-AB4C-D60949F0BA0C}" srcOrd="0" destOrd="0" presId="urn:microsoft.com/office/officeart/2005/8/layout/hierarchy1"/>
    <dgm:cxn modelId="{4CC297A9-A168-4EC7-AA61-CD5F2AC2B731}" type="presParOf" srcId="{8D897D28-9694-4E81-AB4C-D60949F0BA0C}" destId="{39920E8C-54FE-43BC-BB4B-CEA8F03FD732}" srcOrd="0" destOrd="0" presId="urn:microsoft.com/office/officeart/2005/8/layout/hierarchy1"/>
    <dgm:cxn modelId="{B5184F77-D063-4867-9416-91768C2B072F}" type="presParOf" srcId="{8D897D28-9694-4E81-AB4C-D60949F0BA0C}" destId="{0F213EA6-7A73-4148-B549-319F874A7B63}" srcOrd="1" destOrd="0" presId="urn:microsoft.com/office/officeart/2005/8/layout/hierarchy1"/>
    <dgm:cxn modelId="{81CA75F3-48A9-4C0F-9C2E-EC01AC05006C}" type="presParOf" srcId="{E70E53DF-4600-4672-A6F7-36EEDFEC63A5}" destId="{23FEC176-0836-459C-8F6B-8E8223518E20}" srcOrd="1" destOrd="0" presId="urn:microsoft.com/office/officeart/2005/8/layout/hierarchy1"/>
    <dgm:cxn modelId="{7B60CEEB-A44D-4DCF-A24C-0FFB69B179C6}" type="presParOf" srcId="{6A18766B-9BFA-408C-AF50-902E7B4825BE}" destId="{350FB08E-747A-40C4-98BE-AA9FE266D603}" srcOrd="1" destOrd="0" presId="urn:microsoft.com/office/officeart/2005/8/layout/hierarchy1"/>
    <dgm:cxn modelId="{900C33D5-26F2-4F0A-B00E-B8CC98415938}" type="presParOf" srcId="{350FB08E-747A-40C4-98BE-AA9FE266D603}" destId="{FFD8EF81-AD3E-494D-9FAA-1E37000DFA2C}" srcOrd="0" destOrd="0" presId="urn:microsoft.com/office/officeart/2005/8/layout/hierarchy1"/>
    <dgm:cxn modelId="{01DD6D88-8246-46BF-848F-1AC7A3B49DBF}" type="presParOf" srcId="{FFD8EF81-AD3E-494D-9FAA-1E37000DFA2C}" destId="{A1D5F4D0-BC0D-4DE8-95C7-AAFC022B8BB9}" srcOrd="0" destOrd="0" presId="urn:microsoft.com/office/officeart/2005/8/layout/hierarchy1"/>
    <dgm:cxn modelId="{42D6F725-0733-4F31-859D-63A703E9C7E8}" type="presParOf" srcId="{FFD8EF81-AD3E-494D-9FAA-1E37000DFA2C}" destId="{1CDA7360-9643-4904-8561-88DC496E8F46}" srcOrd="1" destOrd="0" presId="urn:microsoft.com/office/officeart/2005/8/layout/hierarchy1"/>
    <dgm:cxn modelId="{26F5F46F-3887-40FE-AEDE-AEF7095C0C9E}" type="presParOf" srcId="{350FB08E-747A-40C4-98BE-AA9FE266D603}" destId="{6A610280-C862-4EAE-A413-4E1E8C275B71}" srcOrd="1" destOrd="0" presId="urn:microsoft.com/office/officeart/2005/8/layout/hierarchy1"/>
    <dgm:cxn modelId="{FD93F0EC-7723-47C7-8D39-321E6C4E6BB7}" type="presParOf" srcId="{6A18766B-9BFA-408C-AF50-902E7B4825BE}" destId="{5BAFE8A5-3EC2-4CC4-A055-70DE9A070EEE}" srcOrd="2" destOrd="0" presId="urn:microsoft.com/office/officeart/2005/8/layout/hierarchy1"/>
    <dgm:cxn modelId="{4465E7D5-CC50-442A-B18D-C515083F7EE4}" type="presParOf" srcId="{5BAFE8A5-3EC2-4CC4-A055-70DE9A070EEE}" destId="{4ABE2DB2-0CAA-4092-8E40-F15F663C19DC}" srcOrd="0" destOrd="0" presId="urn:microsoft.com/office/officeart/2005/8/layout/hierarchy1"/>
    <dgm:cxn modelId="{10DE1DB3-8053-43D1-8E3F-8E49DC7250C1}" type="presParOf" srcId="{4ABE2DB2-0CAA-4092-8E40-F15F663C19DC}" destId="{D95014CC-5A44-4600-86AD-B17B0EE9C667}" srcOrd="0" destOrd="0" presId="urn:microsoft.com/office/officeart/2005/8/layout/hierarchy1"/>
    <dgm:cxn modelId="{57744104-576C-4739-9854-97482E74C749}" type="presParOf" srcId="{4ABE2DB2-0CAA-4092-8E40-F15F663C19DC}" destId="{DA5096FC-8F24-4556-9327-C2D9D757C86F}" srcOrd="1" destOrd="0" presId="urn:microsoft.com/office/officeart/2005/8/layout/hierarchy1"/>
    <dgm:cxn modelId="{20852EC5-7E07-4A73-A106-00FA8327A467}" type="presParOf" srcId="{5BAFE8A5-3EC2-4CC4-A055-70DE9A070EEE}" destId="{7DC107F2-3C59-4C0A-89DD-FD3C8905A882}" srcOrd="1" destOrd="0" presId="urn:microsoft.com/office/officeart/2005/8/layout/hierarchy1"/>
    <dgm:cxn modelId="{D0E9EC69-B3D6-4DE7-B03D-265B35710302}" type="presParOf" srcId="{7DC107F2-3C59-4C0A-89DD-FD3C8905A882}" destId="{F3484DA9-2EAF-4EA7-997D-DF8155343A6C}" srcOrd="0" destOrd="0" presId="urn:microsoft.com/office/officeart/2005/8/layout/hierarchy1"/>
    <dgm:cxn modelId="{5DC34A1D-926A-49F1-9BEC-CFD84CE10BC6}" type="presParOf" srcId="{7DC107F2-3C59-4C0A-89DD-FD3C8905A882}" destId="{3DF52C85-20AE-4552-9D1C-4267BC1F2212}" srcOrd="1" destOrd="0" presId="urn:microsoft.com/office/officeart/2005/8/layout/hierarchy1"/>
    <dgm:cxn modelId="{FD821334-9FD8-45D6-8CC2-B99D0DFA1547}" type="presParOf" srcId="{3DF52C85-20AE-4552-9D1C-4267BC1F2212}" destId="{88033260-2E3C-4BAD-882D-9841E7B8A769}" srcOrd="0" destOrd="0" presId="urn:microsoft.com/office/officeart/2005/8/layout/hierarchy1"/>
    <dgm:cxn modelId="{6481F61F-5476-4CFF-BDDF-DF6A14E8589A}" type="presParOf" srcId="{88033260-2E3C-4BAD-882D-9841E7B8A769}" destId="{FDE380F8-EAA9-4E6F-8306-AC24C858FEB5}" srcOrd="0" destOrd="0" presId="urn:microsoft.com/office/officeart/2005/8/layout/hierarchy1"/>
    <dgm:cxn modelId="{F0A76CCA-5F6D-4575-A29F-1A3D487CC9A3}" type="presParOf" srcId="{88033260-2E3C-4BAD-882D-9841E7B8A769}" destId="{9E3F0814-CAF1-4F40-91B2-0DABAF2C19E7}" srcOrd="1" destOrd="0" presId="urn:microsoft.com/office/officeart/2005/8/layout/hierarchy1"/>
    <dgm:cxn modelId="{44A98DA0-B6BD-4390-9A61-73EDD91208B6}" type="presParOf" srcId="{3DF52C85-20AE-4552-9D1C-4267BC1F2212}" destId="{4DC825AE-4FF4-4B75-B866-C5533514D6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4DA9-2EAF-4EA7-997D-DF8155343A6C}">
      <dsp:nvSpPr>
        <dsp:cNvPr id="0" name=""/>
        <dsp:cNvSpPr/>
      </dsp:nvSpPr>
      <dsp:spPr>
        <a:xfrm>
          <a:off x="5065704" y="-2"/>
          <a:ext cx="2774717" cy="3671592"/>
        </a:xfrm>
        <a:custGeom>
          <a:avLst/>
          <a:gdLst/>
          <a:ahLst/>
          <a:cxnLst/>
          <a:rect l="0" t="0" r="0" b="0"/>
          <a:pathLst>
            <a:path>
              <a:moveTo>
                <a:pt x="0" y="3671592"/>
              </a:moveTo>
              <a:lnTo>
                <a:pt x="2774717" y="0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20E8C-54FE-43BC-BB4B-CEA8F03FD732}">
      <dsp:nvSpPr>
        <dsp:cNvPr id="0" name=""/>
        <dsp:cNvSpPr/>
      </dsp:nvSpPr>
      <dsp:spPr>
        <a:xfrm>
          <a:off x="759856" y="1266"/>
          <a:ext cx="2422043" cy="1537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13EA6-7A73-4148-B549-319F874A7B63}">
      <dsp:nvSpPr>
        <dsp:cNvPr id="0" name=""/>
        <dsp:cNvSpPr/>
      </dsp:nvSpPr>
      <dsp:spPr>
        <a:xfrm>
          <a:off x="1028972" y="256926"/>
          <a:ext cx="2422043" cy="153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Full Team Quarterly Convenings-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46 members </a:t>
          </a:r>
        </a:p>
      </dsp:txBody>
      <dsp:txXfrm>
        <a:off x="1074018" y="301972"/>
        <a:ext cx="2331951" cy="1447905"/>
      </dsp:txXfrm>
    </dsp:sp>
    <dsp:sp modelId="{A1D5F4D0-BC0D-4DE8-95C7-AAFC022B8BB9}">
      <dsp:nvSpPr>
        <dsp:cNvPr id="0" name=""/>
        <dsp:cNvSpPr/>
      </dsp:nvSpPr>
      <dsp:spPr>
        <a:xfrm>
          <a:off x="3720132" y="1266"/>
          <a:ext cx="2422043" cy="1537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A7360-9643-4904-8561-88DC496E8F46}">
      <dsp:nvSpPr>
        <dsp:cNvPr id="0" name=""/>
        <dsp:cNvSpPr/>
      </dsp:nvSpPr>
      <dsp:spPr>
        <a:xfrm>
          <a:off x="3989248" y="256926"/>
          <a:ext cx="2422043" cy="153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Core Team Monthly Convenings-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 Action Team Conveners </a:t>
          </a:r>
        </a:p>
      </dsp:txBody>
      <dsp:txXfrm>
        <a:off x="4034294" y="301972"/>
        <a:ext cx="2331951" cy="1447905"/>
      </dsp:txXfrm>
    </dsp:sp>
    <dsp:sp modelId="{D95014CC-5A44-4600-86AD-B17B0EE9C667}">
      <dsp:nvSpPr>
        <dsp:cNvPr id="0" name=""/>
        <dsp:cNvSpPr/>
      </dsp:nvSpPr>
      <dsp:spPr>
        <a:xfrm>
          <a:off x="3854682" y="2133592"/>
          <a:ext cx="2422043" cy="1537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096FC-8F24-4556-9327-C2D9D757C86F}">
      <dsp:nvSpPr>
        <dsp:cNvPr id="0" name=""/>
        <dsp:cNvSpPr/>
      </dsp:nvSpPr>
      <dsp:spPr>
        <a:xfrm>
          <a:off x="4123798" y="2389252"/>
          <a:ext cx="2422043" cy="153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Conveners and National Advisors</a:t>
          </a:r>
        </a:p>
      </dsp:txBody>
      <dsp:txXfrm>
        <a:off x="4168844" y="2434298"/>
        <a:ext cx="2331951" cy="1447905"/>
      </dsp:txXfrm>
    </dsp:sp>
    <dsp:sp modelId="{FDE380F8-EAA9-4E6F-8306-AC24C858FEB5}">
      <dsp:nvSpPr>
        <dsp:cNvPr id="0" name=""/>
        <dsp:cNvSpPr/>
      </dsp:nvSpPr>
      <dsp:spPr>
        <a:xfrm>
          <a:off x="6629400" y="-2"/>
          <a:ext cx="2422043" cy="1537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F0814-CAF1-4F40-91B2-0DABAF2C19E7}">
      <dsp:nvSpPr>
        <dsp:cNvPr id="0" name=""/>
        <dsp:cNvSpPr/>
      </dsp:nvSpPr>
      <dsp:spPr>
        <a:xfrm>
          <a:off x="6898516" y="255657"/>
          <a:ext cx="2422043" cy="1537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Three Action Teams- Monthly Convenings</a:t>
          </a:r>
        </a:p>
      </dsp:txBody>
      <dsp:txXfrm>
        <a:off x="6943562" y="300703"/>
        <a:ext cx="2331951" cy="1447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0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1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5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4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9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1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FB946D-2326-449B-B771-9EDB01C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4A0EC-9334-468D-849F-BF1FF8C6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FFC263-7EB0-4842-BE9B-3176A41A7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 descr="A blue text on a black background&#10;&#10;Description automatically generated"/>
          <p:cNvPicPr/>
          <p:nvPr/>
        </p:nvPicPr>
        <p:blipFill rotWithShape="1">
          <a:blip r:embed="rId3" cstate="print"/>
          <a:srcRect t="2930" r="1" b="11927"/>
          <a:stretch/>
        </p:blipFill>
        <p:spPr>
          <a:xfrm>
            <a:off x="1312333" y="1045633"/>
            <a:ext cx="9567333" cy="47667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Picture 7" descr="A map of the united states&#10;&#10;Description automatically generated">
            <a:extLst>
              <a:ext uri="{FF2B5EF4-FFF2-40B4-BE49-F238E27FC236}">
                <a16:creationId xmlns:a16="http://schemas.microsoft.com/office/drawing/2014/main" id="{476F6B50-EF5E-EA53-9100-58FAEE552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72" y="1071108"/>
            <a:ext cx="9303128" cy="549280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825C44-1294-79CE-5F8D-A4F9A7AF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-152400"/>
            <a:ext cx="10131425" cy="1456267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National TFSC Jurisdiction Map</a:t>
            </a:r>
          </a:p>
        </p:txBody>
      </p:sp>
    </p:spTree>
    <p:extLst>
      <p:ext uri="{BB962C8B-B14F-4D97-AF65-F5344CB8AC3E}">
        <p14:creationId xmlns:p14="http://schemas.microsoft.com/office/powerpoint/2010/main" val="226879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132" y="457200"/>
            <a:ext cx="4862446" cy="784745"/>
          </a:xfrm>
          <a:prstGeom prst="rect">
            <a:avLst/>
          </a:prstGeom>
        </p:spPr>
        <p:txBody>
          <a:bodyPr vert="horz" lIns="0" tIns="16510" rIns="0" bIns="0" rtlCol="0" anchor="b">
            <a:normAutofit fontScale="90000"/>
          </a:bodyPr>
          <a:lstStyle/>
          <a:p>
            <a:pPr marL="12700">
              <a:spcBef>
                <a:spcPts val="130"/>
              </a:spcBef>
            </a:pPr>
            <a:br>
              <a:rPr lang="en-US" sz="4000" spc="-10" dirty="0">
                <a:solidFill>
                  <a:srgbClr val="FFFFFF"/>
                </a:solidFill>
                <a:latin typeface="+mn-lt"/>
              </a:rPr>
            </a:br>
            <a:br>
              <a:rPr lang="en-US" sz="4000" spc="-10" dirty="0">
                <a:solidFill>
                  <a:srgbClr val="FFFFFF"/>
                </a:solidFill>
                <a:latin typeface="+mn-lt"/>
              </a:rPr>
            </a:br>
            <a:r>
              <a:rPr lang="en-US" sz="4000" b="1" spc="-10" dirty="0">
                <a:solidFill>
                  <a:srgbClr val="FFFFFF"/>
                </a:solidFill>
                <a:latin typeface="+mn-lt"/>
              </a:rPr>
              <a:t>Affiliated Organizations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BACBE5-7B48-C700-5EE7-7903449EA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19813"/>
              </p:ext>
            </p:extLst>
          </p:nvPr>
        </p:nvGraphicFramePr>
        <p:xfrm>
          <a:off x="2726871" y="1276352"/>
          <a:ext cx="3369129" cy="5313202"/>
        </p:xfrm>
        <a:graphic>
          <a:graphicData uri="http://schemas.openxmlformats.org/drawingml/2006/table">
            <a:tbl>
              <a:tblPr bandCol="1">
                <a:tableStyleId>{F5AB1C69-6EDB-4FF4-983F-18BD219EF322}</a:tableStyleId>
              </a:tblPr>
              <a:tblGrid>
                <a:gridCol w="3369129">
                  <a:extLst>
                    <a:ext uri="{9D8B030D-6E8A-4147-A177-3AD203B41FA5}">
                      <a16:colId xmlns:a16="http://schemas.microsoft.com/office/drawing/2014/main" val="158071799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Brevard CARES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795759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BRITE Consulting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73921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Casey Family Programs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339165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Cetera, Inc.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808207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Champions for 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630399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Children's Board of Hillsborough Co.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490612"/>
                  </a:ext>
                </a:extLst>
              </a:tr>
              <a:tr h="3173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Children's Home Society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85746"/>
                  </a:ext>
                </a:extLst>
              </a:tr>
              <a:tr h="4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Citrus Family Care 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1132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Community Foundation of Sarasota County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02861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Community Partnership for Children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31071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Families First 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452233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Family Support Services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643746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Florida  Behavioral Health Association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01811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Florida Coalition for Children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390894"/>
                  </a:ext>
                </a:extLst>
              </a:tr>
              <a:tr h="3311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Florida Department of Children &amp; Families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7064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82DCB2-D7D9-7468-D485-5DA4F7886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96402"/>
              </p:ext>
            </p:extLst>
          </p:nvPr>
        </p:nvGraphicFramePr>
        <p:xfrm>
          <a:off x="6705600" y="1276352"/>
          <a:ext cx="3369129" cy="5318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9129">
                  <a:extLst>
                    <a:ext uri="{9D8B030D-6E8A-4147-A177-3AD203B41FA5}">
                      <a16:colId xmlns:a16="http://schemas.microsoft.com/office/drawing/2014/main" val="3853806505"/>
                    </a:ext>
                  </a:extLst>
                </a:gridCol>
              </a:tblGrid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Florida Department of Health - Circuit 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28988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Florida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Institute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for Child Welfare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27909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Guardian at Litem - State of Florida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283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Heartland for Children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0983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Heroes 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96640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Mining For Gold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23207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NAMI Sarasota Manatee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29622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National Center for Innovation &amp; Excellence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0563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Partnership for Strong Families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94284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Prevent Child Abuse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780936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Safe Children Coalition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53339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Safe Families for Children – Florida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13738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Selfless Love Foundation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31089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Sunshine Health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1262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Volusia Healthy Start Coalition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6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3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282" y="2948939"/>
            <a:ext cx="28638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950" b="1" spc="-20" dirty="0">
                <a:solidFill>
                  <a:srgbClr val="FFFFFF"/>
                </a:solidFill>
                <a:latin typeface="Calibri"/>
                <a:cs typeface="Calibri"/>
              </a:rPr>
              <a:t>Core Value</a:t>
            </a:r>
            <a:r>
              <a:rPr sz="395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9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7200" y="387897"/>
            <a:ext cx="7482842" cy="638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 believe people who have been impacted by the system(s) have critical contextual insight into the problems, cultures, and solutions; therefore, we will co-create, partner, acknowledge, and share power with them in all aspects and phases of the work and decisions, and provide equitable compensation and other support as needed/appropriate.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 believe in truth-telling and courageous conversations; therefore, we will hold space to acknowledge harm, embrace other perspectives, and partner together for shared accountability to prevent further harm.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 believe in the importance of data and information to inform and drive solutions; therefore, we will seek and share information to drive  solutions that matter to communities.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 believe all families and communities have value and a unique culture; therefore, we are committed to addressing stigma, practicing humility, active listening, and continuous learning from each other.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 believe all families have needs and strengths, and communities are the source of support; therefore, we will invest in authentic relationships to increase well-being so that families can thrive and have what they need when they need it.</a:t>
            </a:r>
            <a:endParaRPr lang="en-US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  <a:tabLst>
                <a:tab pos="885825" algn="l"/>
              </a:tabLst>
            </a:pPr>
            <a:r>
              <a:rPr lang="en-US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390" y="0"/>
            <a:ext cx="40386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279" y="2862325"/>
            <a:ext cx="28638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FFFFFF"/>
                </a:solidFill>
                <a:latin typeface="Calibri"/>
                <a:cs typeface="Calibri"/>
              </a:rPr>
              <a:t>Ground</a:t>
            </a:r>
            <a:r>
              <a:rPr sz="39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950" b="1" spc="-20" dirty="0">
                <a:solidFill>
                  <a:srgbClr val="FFFFFF"/>
                </a:solidFill>
                <a:latin typeface="Calibri"/>
                <a:cs typeface="Calibri"/>
              </a:rPr>
              <a:t>Rules</a:t>
            </a:r>
            <a:endParaRPr sz="39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2674" y="457200"/>
            <a:ext cx="636587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88925" algn="l"/>
              </a:tabLst>
            </a:pPr>
            <a:r>
              <a:rPr sz="2000" dirty="0">
                <a:latin typeface="Calibri"/>
                <a:cs typeface="Calibri"/>
              </a:rPr>
              <a:t>Commit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attendance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actively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participate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contribute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while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being</a:t>
            </a:r>
            <a:r>
              <a:rPr lang="en-US" sz="2000" spc="-10" dirty="0">
                <a:latin typeface="Calibri"/>
                <a:cs typeface="Calibri"/>
              </a:rPr>
              <a:t> aware of disparities.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674" y="1425817"/>
            <a:ext cx="636587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respectful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listen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understand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possibilities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proposed.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2839" y="2286000"/>
            <a:ext cx="6461125" cy="96051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080" indent="-229235">
              <a:spcBef>
                <a:spcPts val="290"/>
              </a:spcBef>
              <a:buChar char="•"/>
              <a:tabLst>
                <a:tab pos="241300" algn="l"/>
                <a:tab pos="288925" algn="l"/>
              </a:tabLst>
            </a:pPr>
            <a:r>
              <a:rPr sz="2000" dirty="0">
                <a:latin typeface="Calibri"/>
                <a:cs typeface="Calibri"/>
              </a:rPr>
              <a:t>Embrace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blame/no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shame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unbiased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manner </a:t>
            </a:r>
            <a:r>
              <a:rPr sz="2000" dirty="0">
                <a:latin typeface="Calibri"/>
                <a:cs typeface="Calibri"/>
              </a:rPr>
              <a:t>valuing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diverse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perspectives,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experiences,</a:t>
            </a:r>
            <a:r>
              <a:rPr sz="2000" spc="25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ideas.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2840" y="3505200"/>
            <a:ext cx="6461124" cy="31066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Every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meeting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focused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achieving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goals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objectives.</a:t>
            </a:r>
            <a:endParaRPr lang="en-US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13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Bring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knowledge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(via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science,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research</a:t>
            </a:r>
            <a:r>
              <a:rPr lang="en-US" sz="2000" dirty="0">
                <a:latin typeface="Calibri"/>
                <a:cs typeface="Calibri"/>
              </a:rPr>
              <a:t>,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lived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experience)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action.</a:t>
            </a:r>
            <a:endParaRPr lang="en-US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Recognize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celebrate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progress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victory.</a:t>
            </a:r>
            <a:endParaRPr lang="en-US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1300" algn="l"/>
              </a:tabLst>
            </a:pPr>
            <a:endParaRPr sz="2000" dirty="0">
              <a:latin typeface="Calibri"/>
              <a:cs typeface="Calibri"/>
            </a:endParaRPr>
          </a:p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willing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consensus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support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decisions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</a:t>
            </a:r>
            <a:r>
              <a:rPr lang="en-US"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team</a:t>
            </a:r>
            <a:r>
              <a:rPr lang="en-US" sz="2000" spc="-2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7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38600" cy="6858000"/>
            <a:chOff x="0" y="0"/>
            <a:chExt cx="4038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0386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114184"/>
              <a:ext cx="3124200" cy="20768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1610" y="439419"/>
            <a:ext cx="9288779" cy="417101"/>
          </a:xfrm>
          <a:prstGeom prst="rect">
            <a:avLst/>
          </a:prstGeom>
        </p:spPr>
        <p:txBody>
          <a:bodyPr vert="horz" wrap="square" lIns="0" tIns="108267" rIns="0" bIns="0" rtlCol="0">
            <a:spAutoFit/>
          </a:bodyPr>
          <a:lstStyle/>
          <a:p>
            <a:pPr marL="3453129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+mn-lt"/>
                <a:cs typeface="Arial"/>
              </a:rPr>
              <a:t>Florida</a:t>
            </a:r>
            <a:r>
              <a:rPr sz="2000" b="1" spc="-20" dirty="0">
                <a:latin typeface="+mn-lt"/>
                <a:cs typeface="Arial"/>
              </a:rPr>
              <a:t> </a:t>
            </a:r>
            <a:r>
              <a:rPr sz="2000" b="1" dirty="0">
                <a:latin typeface="+mn-lt"/>
                <a:cs typeface="Arial"/>
              </a:rPr>
              <a:t>TFSC</a:t>
            </a:r>
            <a:r>
              <a:rPr sz="2000" b="1" spc="20" dirty="0">
                <a:latin typeface="+mn-lt"/>
                <a:cs typeface="Arial"/>
              </a:rPr>
              <a:t> </a:t>
            </a:r>
            <a:r>
              <a:rPr sz="2000" b="1" spc="-10" dirty="0">
                <a:latin typeface="+mn-lt"/>
                <a:cs typeface="Arial"/>
              </a:rPr>
              <a:t>Vision</a:t>
            </a:r>
            <a:r>
              <a:rPr sz="2000" b="1" spc="-100" dirty="0">
                <a:latin typeface="+mn-lt"/>
                <a:cs typeface="Arial"/>
              </a:rPr>
              <a:t> </a:t>
            </a:r>
            <a:r>
              <a:rPr sz="2000" b="1" spc="-10" dirty="0">
                <a:latin typeface="+mn-lt"/>
                <a:cs typeface="Arial"/>
              </a:rPr>
              <a:t>Statement</a:t>
            </a:r>
            <a:endParaRPr sz="2000" dirty="0">
              <a:latin typeface="+mn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675" y="1304607"/>
            <a:ext cx="6402070" cy="41422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25"/>
              </a:spcBef>
              <a:tabLst>
                <a:tab pos="241300" algn="l"/>
              </a:tabLst>
            </a:pPr>
            <a:r>
              <a:rPr sz="2000" i="1" spc="-90" dirty="0">
                <a:latin typeface="+mn-lt"/>
                <a:cs typeface="Arial"/>
              </a:rPr>
              <a:t>To</a:t>
            </a:r>
            <a:r>
              <a:rPr sz="2000" i="1" spc="4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co-create</a:t>
            </a:r>
            <a:r>
              <a:rPr sz="2000" i="1" spc="15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and</a:t>
            </a:r>
            <a:r>
              <a:rPr sz="2000" i="1" spc="11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transform</a:t>
            </a:r>
            <a:r>
              <a:rPr sz="2000" i="1" spc="13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Florida’s</a:t>
            </a:r>
            <a:r>
              <a:rPr sz="2000" i="1" spc="13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systems</a:t>
            </a:r>
            <a:r>
              <a:rPr sz="2000" i="1" spc="-25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to</a:t>
            </a:r>
            <a:r>
              <a:rPr sz="2000" i="1" spc="13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develop</a:t>
            </a:r>
            <a:r>
              <a:rPr sz="2000" i="1" spc="25" dirty="0">
                <a:latin typeface="+mn-lt"/>
                <a:cs typeface="Arial"/>
              </a:rPr>
              <a:t> </a:t>
            </a:r>
            <a:r>
              <a:rPr sz="2000" i="1" spc="-50" dirty="0">
                <a:latin typeface="+mn-lt"/>
                <a:cs typeface="Arial"/>
              </a:rPr>
              <a:t>a</a:t>
            </a:r>
            <a:r>
              <a:rPr lang="en-US" sz="2000" i="1" spc="-5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statewide</a:t>
            </a:r>
            <a:r>
              <a:rPr sz="2000" i="1" spc="95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culture</a:t>
            </a:r>
            <a:r>
              <a:rPr sz="2000" i="1" spc="10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of</a:t>
            </a:r>
            <a:r>
              <a:rPr sz="2000" i="1" spc="17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child,</a:t>
            </a:r>
            <a:r>
              <a:rPr sz="2000" i="1" spc="55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youth</a:t>
            </a:r>
            <a:r>
              <a:rPr lang="en-US" sz="2000" i="1" dirty="0">
                <a:latin typeface="+mn-lt"/>
                <a:cs typeface="Arial"/>
              </a:rPr>
              <a:t>,</a:t>
            </a:r>
            <a:r>
              <a:rPr sz="2000" i="1" spc="85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and</a:t>
            </a:r>
            <a:r>
              <a:rPr sz="2000" i="1" spc="140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family</a:t>
            </a:r>
            <a:r>
              <a:rPr sz="2000" i="1" spc="35" dirty="0">
                <a:latin typeface="+mn-lt"/>
                <a:cs typeface="Arial"/>
              </a:rPr>
              <a:t> </a:t>
            </a:r>
            <a:r>
              <a:rPr sz="2000" i="1" dirty="0">
                <a:latin typeface="+mn-lt"/>
                <a:cs typeface="Arial"/>
              </a:rPr>
              <a:t>well-</a:t>
            </a:r>
            <a:r>
              <a:rPr sz="2000" i="1" spc="-10" dirty="0">
                <a:latin typeface="+mn-lt"/>
                <a:cs typeface="Arial"/>
              </a:rPr>
              <a:t>being.</a:t>
            </a:r>
            <a:endParaRPr sz="2000" i="1" dirty="0">
              <a:latin typeface="+mn-lt"/>
              <a:cs typeface="Arial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2000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cs typeface="Arial"/>
              </a:rPr>
              <a:t>Florida</a:t>
            </a:r>
            <a:r>
              <a:rPr sz="2000" b="1" spc="-20" dirty="0">
                <a:cs typeface="Arial"/>
              </a:rPr>
              <a:t> </a:t>
            </a:r>
            <a:r>
              <a:rPr sz="2000" b="1" dirty="0">
                <a:cs typeface="Arial"/>
              </a:rPr>
              <a:t>TFSC</a:t>
            </a:r>
            <a:r>
              <a:rPr sz="2000" b="1" spc="30" dirty="0">
                <a:cs typeface="Arial"/>
              </a:rPr>
              <a:t> </a:t>
            </a:r>
            <a:r>
              <a:rPr sz="2000" b="1" spc="-10" dirty="0">
                <a:cs typeface="Arial"/>
              </a:rPr>
              <a:t>Priorities:</a:t>
            </a:r>
            <a:endParaRPr lang="en-US" sz="2000" b="1" spc="-10" dirty="0">
              <a:cs typeface="Arial"/>
            </a:endParaRPr>
          </a:p>
          <a:p>
            <a:pPr marL="12700">
              <a:lnSpc>
                <a:spcPct val="100000"/>
              </a:lnSpc>
            </a:pPr>
            <a:endParaRPr sz="1850" dirty="0">
              <a:latin typeface="+mn-lt"/>
              <a:cs typeface="Arial"/>
            </a:endParaRPr>
          </a:p>
          <a:p>
            <a:pPr marL="12065" marR="353695">
              <a:lnSpc>
                <a:spcPts val="2110"/>
              </a:lnSpc>
              <a:spcBef>
                <a:spcPts val="5"/>
              </a:spcBef>
              <a:tabLst>
                <a:tab pos="241300" algn="l"/>
              </a:tabLst>
            </a:pPr>
            <a:r>
              <a:rPr sz="1850" dirty="0">
                <a:latin typeface="+mn-lt"/>
                <a:cs typeface="Arial"/>
              </a:rPr>
              <a:t>1</a:t>
            </a:r>
            <a:r>
              <a:rPr sz="2000" dirty="0">
                <a:latin typeface="+mn-lt"/>
                <a:cs typeface="Arial"/>
              </a:rPr>
              <a:t>.</a:t>
            </a:r>
            <a:r>
              <a:rPr sz="2000" spc="5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Support</a:t>
            </a:r>
            <a:r>
              <a:rPr sz="2000" spc="29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and</a:t>
            </a:r>
            <a:r>
              <a:rPr sz="2000" spc="1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strengthen</a:t>
            </a:r>
            <a:r>
              <a:rPr sz="2000" spc="15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families</a:t>
            </a:r>
            <a:r>
              <a:rPr sz="2000" spc="-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through</a:t>
            </a:r>
            <a:r>
              <a:rPr sz="2000" spc="16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community </a:t>
            </a:r>
            <a:r>
              <a:rPr sz="2000" dirty="0">
                <a:latin typeface="+mn-lt"/>
                <a:cs typeface="Arial"/>
              </a:rPr>
              <a:t>engagement</a:t>
            </a:r>
            <a:r>
              <a:rPr sz="2000" spc="1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and</a:t>
            </a:r>
            <a:r>
              <a:rPr sz="2000" spc="13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increased</a:t>
            </a:r>
            <a:r>
              <a:rPr sz="2000" spc="5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awareness.</a:t>
            </a:r>
            <a:endParaRPr sz="2000" dirty="0">
              <a:latin typeface="+mn-lt"/>
              <a:cs typeface="Arial"/>
            </a:endParaRPr>
          </a:p>
          <a:p>
            <a:pPr marL="12065" marR="309245">
              <a:lnSpc>
                <a:spcPct val="92500"/>
              </a:lnSpc>
              <a:spcBef>
                <a:spcPts val="890"/>
              </a:spcBef>
              <a:tabLst>
                <a:tab pos="241300" algn="l"/>
              </a:tabLst>
            </a:pPr>
            <a:r>
              <a:rPr sz="2000" dirty="0">
                <a:latin typeface="+mn-lt"/>
                <a:cs typeface="Arial"/>
              </a:rPr>
              <a:t>2.</a:t>
            </a:r>
            <a:r>
              <a:rPr sz="2000" spc="1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Establish</a:t>
            </a:r>
            <a:r>
              <a:rPr sz="2000" spc="10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</a:t>
            </a:r>
            <a:r>
              <a:rPr sz="2000" spc="2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foundation</a:t>
            </a:r>
            <a:r>
              <a:rPr sz="2000" spc="10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for</a:t>
            </a:r>
            <a:r>
              <a:rPr sz="2000" spc="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1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integration</a:t>
            </a:r>
            <a:r>
              <a:rPr sz="2000" spc="3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of</a:t>
            </a:r>
            <a:r>
              <a:rPr sz="2000" spc="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child</a:t>
            </a:r>
            <a:r>
              <a:rPr sz="2000" spc="85" dirty="0">
                <a:latin typeface="+mn-lt"/>
                <a:cs typeface="Arial"/>
              </a:rPr>
              <a:t> </a:t>
            </a:r>
            <a:r>
              <a:rPr sz="2000" spc="-25" dirty="0">
                <a:latin typeface="+mn-lt"/>
                <a:cs typeface="Arial"/>
              </a:rPr>
              <a:t>and </a:t>
            </a:r>
            <a:r>
              <a:rPr sz="2000" dirty="0">
                <a:latin typeface="+mn-lt"/>
                <a:cs typeface="Arial"/>
              </a:rPr>
              <a:t>family</a:t>
            </a:r>
            <a:r>
              <a:rPr sz="2000" spc="-1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well-being</a:t>
            </a:r>
            <a:r>
              <a:rPr sz="2000" spc="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into</a:t>
            </a:r>
            <a:r>
              <a:rPr sz="2000" spc="4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1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various</a:t>
            </a:r>
            <a:r>
              <a:rPr sz="2000" spc="3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state</a:t>
            </a:r>
            <a:r>
              <a:rPr sz="2000" spc="1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systems</a:t>
            </a:r>
            <a:r>
              <a:rPr sz="2000" spc="-35" dirty="0">
                <a:latin typeface="+mn-lt"/>
                <a:cs typeface="Arial"/>
              </a:rPr>
              <a:t> </a:t>
            </a:r>
            <a:r>
              <a:rPr sz="2000" spc="-20" dirty="0">
                <a:latin typeface="+mn-lt"/>
                <a:cs typeface="Arial"/>
              </a:rPr>
              <a:t>that </a:t>
            </a:r>
            <a:r>
              <a:rPr sz="2000" dirty="0">
                <a:latin typeface="+mn-lt"/>
                <a:cs typeface="Arial"/>
              </a:rPr>
              <a:t>address</a:t>
            </a:r>
            <a:r>
              <a:rPr sz="2000" spc="114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education,</a:t>
            </a:r>
            <a:r>
              <a:rPr sz="2000" spc="8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health,</a:t>
            </a:r>
            <a:r>
              <a:rPr sz="2000" spc="9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safety,</a:t>
            </a:r>
            <a:r>
              <a:rPr sz="2000" spc="8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and</a:t>
            </a:r>
            <a:r>
              <a:rPr sz="2000" spc="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economic</a:t>
            </a:r>
            <a:r>
              <a:rPr sz="2000" spc="95" dirty="0">
                <a:latin typeface="+mn-lt"/>
                <a:cs typeface="Arial"/>
              </a:rPr>
              <a:t> </a:t>
            </a:r>
            <a:r>
              <a:rPr sz="2000" spc="-25" dirty="0">
                <a:latin typeface="+mn-lt"/>
                <a:cs typeface="Arial"/>
              </a:rPr>
              <a:t>and </a:t>
            </a:r>
            <a:r>
              <a:rPr sz="2000" dirty="0">
                <a:latin typeface="+mn-lt"/>
                <a:cs typeface="Arial"/>
              </a:rPr>
              <a:t>housing</a:t>
            </a:r>
            <a:r>
              <a:rPr sz="2000" spc="13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stability.</a:t>
            </a:r>
            <a:endParaRPr sz="2000" dirty="0">
              <a:latin typeface="+mn-lt"/>
              <a:cs typeface="Arial"/>
            </a:endParaRPr>
          </a:p>
          <a:p>
            <a:pPr marL="12065" marR="243204">
              <a:lnSpc>
                <a:spcPts val="2030"/>
              </a:lnSpc>
              <a:spcBef>
                <a:spcPts val="1085"/>
              </a:spcBef>
              <a:tabLst>
                <a:tab pos="241300" algn="l"/>
              </a:tabLst>
            </a:pPr>
            <a:r>
              <a:rPr sz="2000" dirty="0">
                <a:latin typeface="+mn-lt"/>
                <a:cs typeface="Arial"/>
              </a:rPr>
              <a:t>3.</a:t>
            </a:r>
            <a:r>
              <a:rPr sz="2000" spc="3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Promote</a:t>
            </a:r>
            <a:r>
              <a:rPr sz="2000" spc="7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7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formation</a:t>
            </a:r>
            <a:r>
              <a:rPr sz="2000" spc="14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of</a:t>
            </a:r>
            <a:r>
              <a:rPr sz="2000" spc="10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Parent</a:t>
            </a:r>
            <a:r>
              <a:rPr sz="2000" spc="3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Advisory</a:t>
            </a:r>
            <a:r>
              <a:rPr sz="2000" spc="1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Councils</a:t>
            </a:r>
            <a:r>
              <a:rPr sz="2000" spc="65" dirty="0">
                <a:latin typeface="+mn-lt"/>
                <a:cs typeface="Arial"/>
              </a:rPr>
              <a:t> </a:t>
            </a:r>
            <a:r>
              <a:rPr sz="2000" spc="-25" dirty="0">
                <a:latin typeface="+mn-lt"/>
                <a:cs typeface="Arial"/>
              </a:rPr>
              <a:t>in </a:t>
            </a:r>
            <a:r>
              <a:rPr sz="2000" dirty="0">
                <a:latin typeface="+mn-lt"/>
                <a:cs typeface="Arial"/>
              </a:rPr>
              <a:t>each</a:t>
            </a:r>
            <a:r>
              <a:rPr sz="2000" spc="4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jurisdiction</a:t>
            </a:r>
            <a:r>
              <a:rPr sz="2000" spc="1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across</a:t>
            </a:r>
            <a:r>
              <a:rPr sz="2000" spc="12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the</a:t>
            </a:r>
            <a:r>
              <a:rPr sz="2000" spc="55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state</a:t>
            </a:r>
            <a:r>
              <a:rPr sz="2000" spc="60" dirty="0">
                <a:latin typeface="+mn-lt"/>
                <a:cs typeface="Arial"/>
              </a:rPr>
              <a:t> </a:t>
            </a:r>
            <a:r>
              <a:rPr sz="2000" dirty="0">
                <a:latin typeface="+mn-lt"/>
                <a:cs typeface="Arial"/>
              </a:rPr>
              <a:t>of</a:t>
            </a:r>
            <a:r>
              <a:rPr sz="2000" spc="40" dirty="0">
                <a:latin typeface="+mn-lt"/>
                <a:cs typeface="Arial"/>
              </a:rPr>
              <a:t> </a:t>
            </a:r>
            <a:r>
              <a:rPr sz="2000" spc="-10" dirty="0">
                <a:latin typeface="+mn-lt"/>
                <a:cs typeface="Arial"/>
              </a:rPr>
              <a:t>Florida.</a:t>
            </a:r>
            <a:endParaRPr sz="2000" dirty="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95955" rtl="0">
              <a:spcBef>
                <a:spcPct val="0"/>
              </a:spcBef>
            </a:pPr>
            <a:r>
              <a:rPr lang="en-US" b="1" kern="1200" dirty="0">
                <a:latin typeface="+mn-lt"/>
                <a:ea typeface="+mj-ea"/>
                <a:cs typeface="+mj-cs"/>
              </a:rPr>
              <a:t>TFSC</a:t>
            </a:r>
            <a:r>
              <a:rPr lang="en-US" b="1" kern="1200" spc="-15" dirty="0">
                <a:latin typeface="+mn-lt"/>
                <a:ea typeface="+mj-ea"/>
                <a:cs typeface="+mj-cs"/>
              </a:rPr>
              <a:t> </a:t>
            </a:r>
            <a:r>
              <a:rPr lang="en-US" b="1" kern="1200" dirty="0">
                <a:latin typeface="+mn-lt"/>
                <a:ea typeface="+mj-ea"/>
                <a:cs typeface="+mj-cs"/>
              </a:rPr>
              <a:t>FLORIDA</a:t>
            </a:r>
            <a:r>
              <a:rPr lang="en-US" b="1" kern="1200" spc="-10" dirty="0">
                <a:latin typeface="+mn-lt"/>
                <a:ea typeface="+mj-ea"/>
                <a:cs typeface="+mj-cs"/>
              </a:rPr>
              <a:t> Structure</a:t>
            </a:r>
            <a:endParaRPr lang="en-US" kern="1200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77BE0E3E-EE3B-2A22-2501-A0E15BE8D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755201"/>
              </p:ext>
            </p:extLst>
          </p:nvPr>
        </p:nvGraphicFramePr>
        <p:xfrm>
          <a:off x="685801" y="2209801"/>
          <a:ext cx="10131425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algn="r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Action</a:t>
            </a:r>
            <a:r>
              <a:rPr lang="en-US" sz="4000" b="1" kern="1200" spc="-204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T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eam</a:t>
            </a:r>
            <a:r>
              <a:rPr lang="en-US" sz="4000" b="1" kern="1200" spc="-15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spc="-5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1: Support and Strengthen Families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1727" y="649480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 algn="l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44B83-E289-F979-4167-20295C4810D7}"/>
              </a:ext>
            </a:extLst>
          </p:cNvPr>
          <p:cNvSpPr txBox="1"/>
          <p:nvPr/>
        </p:nvSpPr>
        <p:spPr>
          <a:xfrm>
            <a:off x="4174148" y="365453"/>
            <a:ext cx="7660080" cy="593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8135" algn="l" rtl="0">
              <a:lnSpc>
                <a:spcPct val="90000"/>
              </a:lnSpc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18135" algn="l" rtl="0">
              <a:lnSpc>
                <a:spcPct val="90000"/>
              </a:lnSpc>
            </a:pPr>
            <a:r>
              <a:rPr lang="en-US" sz="2000" b="1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36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</a:t>
            </a:r>
            <a:r>
              <a:rPr lang="en-US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n-US" spc="10" dirty="0"/>
              <a:t>-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driven</a:t>
            </a:r>
            <a:r>
              <a:rPr lang="en-US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</a:t>
            </a:r>
            <a:r>
              <a:rPr lang="en-US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kern="1200" spc="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hotline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(prevention)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TFSC</a:t>
            </a:r>
            <a:r>
              <a:rPr lang="en-US" kern="1200" spc="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Guiding</a:t>
            </a:r>
            <a:r>
              <a:rPr lang="en-US" dirty="0"/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Principles.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algn="l" rtl="0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03860" algn="l" rtl="0">
              <a:lnSpc>
                <a:spcPct val="90000"/>
              </a:lnSpc>
            </a:pPr>
            <a:r>
              <a:rPr lang="en-US" sz="2000" b="1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9135" marR="5080" lvl="1"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kern="1200" spc="1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en-US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n-US" kern="1200" spc="-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en-US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</a:t>
            </a:r>
            <a:r>
              <a:rPr lang="en-US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barriers</a:t>
            </a:r>
            <a:r>
              <a:rPr lang="en-US" kern="12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(income,</a:t>
            </a:r>
            <a:r>
              <a:rPr lang="en-US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education,</a:t>
            </a:r>
            <a:r>
              <a:rPr lang="en-US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employment,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</a:t>
            </a:r>
            <a:r>
              <a:rPr lang="en-US" kern="1200" spc="-1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needs)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</a:t>
            </a:r>
            <a:r>
              <a:rPr lang="en-US" kern="12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neglect.</a:t>
            </a:r>
          </a:p>
          <a:p>
            <a:pPr marL="699135" marR="5080" lvl="1"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</a:t>
            </a:r>
            <a:r>
              <a:rPr lang="en-US" kern="1200" spc="-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seeking</a:t>
            </a:r>
            <a:r>
              <a:rPr lang="en-US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help,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recognizing</a:t>
            </a:r>
            <a:r>
              <a:rPr lang="en-US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</a:t>
            </a:r>
            <a:r>
              <a:rPr lang="en-US" i="1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</a:t>
            </a:r>
            <a:r>
              <a:rPr lang="en-US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support.</a:t>
            </a:r>
          </a:p>
          <a:p>
            <a:pPr marL="699135" marR="5080" lvl="1" indent="-228600" algn="l" rtl="0">
              <a:lnSpc>
                <a:spcPct val="9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</a:t>
            </a:r>
            <a:r>
              <a:rPr lang="en-US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kern="1200" spc="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</a:t>
            </a:r>
            <a:r>
              <a:rPr lang="en-US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toolkit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communities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en-US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create</a:t>
            </a:r>
            <a:r>
              <a:rPr lang="en-US" kern="1200" spc="-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r>
              <a:rPr lang="en-US" kern="1200" spc="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Tier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</a:t>
            </a:r>
            <a:r>
              <a:rPr lang="en-US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Guides</a:t>
            </a:r>
            <a:r>
              <a:rPr lang="en-US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community</a:t>
            </a:r>
            <a:r>
              <a:rPr lang="en-US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operationalize</a:t>
            </a:r>
            <a:r>
              <a:rPr lang="en-US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TFSC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philosophical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en-US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en-US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community.</a:t>
            </a:r>
            <a:r>
              <a:rPr lang="en-US" kern="1200" spc="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toolkit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  <a:r>
              <a:rPr lang="en-US" kern="1200" spc="-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8500" lvl="1" indent="-228600" algn="l" rtl="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Tier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2:</a:t>
            </a:r>
            <a:r>
              <a:rPr lang="en-US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Roadmaps</a:t>
            </a:r>
            <a:r>
              <a:rPr lang="en-US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n-US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</a:t>
            </a:r>
            <a:r>
              <a:rPr lang="en-US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US" kern="12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en-US" i="1" kern="1200" spc="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</a:t>
            </a:r>
            <a:r>
              <a:rPr lang="en-US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(public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services)</a:t>
            </a:r>
            <a:r>
              <a:rPr lang="en-US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en-US" kern="1200" spc="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leveraged</a:t>
            </a:r>
            <a:r>
              <a:rPr lang="en-US" kern="1200" spc="-9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en-US" kern="1200" spc="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families</a:t>
            </a:r>
            <a:r>
              <a:rPr lang="en-US" kern="1200" spc="-1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kern="1200" spc="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crisis.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9135" marR="730885" lvl="1" indent="-228600" algn="l" rtl="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Tier</a:t>
            </a:r>
            <a:r>
              <a:rPr lang="en-US" kern="1200" spc="-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3:</a:t>
            </a:r>
            <a:r>
              <a:rPr lang="en-US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Identifies</a:t>
            </a:r>
            <a:r>
              <a:rPr lang="en-US" kern="1200" spc="-1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</a:t>
            </a:r>
            <a:r>
              <a:rPr lang="en-US" kern="1200" spc="-5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</a:t>
            </a:r>
            <a:r>
              <a:rPr lang="en-US" kern="1200" spc="-6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en-US" kern="1200" spc="-17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en-US" kern="1200" spc="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</a:t>
            </a:r>
            <a:r>
              <a:rPr lang="en-US" kern="1200" spc="-1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kern="1200" spc="-1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en-US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counties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kern="1200" spc="3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en-US" kern="1200" spc="-3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</a:t>
            </a:r>
            <a:r>
              <a:rPr lang="en-US" sz="2000" kern="1200" spc="114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Councils,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Foundations,</a:t>
            </a:r>
            <a:r>
              <a:rPr lang="en-US" kern="1200" spc="-10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etc.</a:t>
            </a:r>
          </a:p>
          <a:p>
            <a:pPr marL="699135" marR="730885" lvl="1" indent="-228600" algn="l" rtl="0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699135" algn="l"/>
              </a:tabLst>
            </a:pPr>
            <a:endParaRPr lang="en-US" kern="1200" spc="-2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700" algn="l" rtl="0">
              <a:lnSpc>
                <a:spcPct val="90000"/>
              </a:lnSpc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en-US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Convenes</a:t>
            </a:r>
            <a:r>
              <a:rPr lang="en-US" kern="1200" spc="9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</a:t>
            </a:r>
            <a:r>
              <a:rPr lang="en-US" kern="1200" spc="-7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2nd</a:t>
            </a:r>
            <a:r>
              <a:rPr lang="en-US" kern="1200" spc="-2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1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Tuesday</a:t>
            </a:r>
            <a:r>
              <a:rPr lang="en-US" kern="1200" spc="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kern="1200" spc="-8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pc="-35" dirty="0"/>
              <a:t>:00 pm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en-US" kern="1200" spc="-1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4:00 pm</a:t>
            </a:r>
            <a:r>
              <a:rPr lang="en-US" kern="1200" spc="-4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</a:t>
            </a:r>
            <a:r>
              <a:rPr lang="en-US" kern="1200" spc="-65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spc="-2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51A9C99-FD39-4971-A548-0B9E5A2A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548D05E-420F-C0A3-8E6F-573944001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AB2DF7-34C9-45C2-BB70-6797ACA67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b="1" spc="-25" dirty="0">
                <a:latin typeface="+mn-lt"/>
              </a:rPr>
              <a:t>Action</a:t>
            </a:r>
            <a:r>
              <a:rPr lang="en-US" b="1" spc="-180" dirty="0">
                <a:latin typeface="+mn-lt"/>
              </a:rPr>
              <a:t> T</a:t>
            </a:r>
            <a:r>
              <a:rPr lang="en-US" b="1" dirty="0">
                <a:latin typeface="+mn-lt"/>
              </a:rPr>
              <a:t>eam 2: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Child and Family Well-Being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5801" y="2065867"/>
            <a:ext cx="10131425" cy="433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2000" b="1" spc="-10" dirty="0"/>
              <a:t>G</a:t>
            </a:r>
            <a:r>
              <a:rPr lang="en-US" sz="2000" b="1" spc="-20" dirty="0"/>
              <a:t>oals and Priorities:</a:t>
            </a:r>
            <a:endParaRPr lang="en-US" sz="2000" dirty="0"/>
          </a:p>
          <a:p>
            <a:pPr marL="241300" marR="658495" lvl="6" indent="-22860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US" sz="2000" dirty="0"/>
              <a:t>Mandated</a:t>
            </a:r>
            <a:r>
              <a:rPr lang="en-US" sz="2000" spc="-25" dirty="0"/>
              <a:t> </a:t>
            </a:r>
            <a:r>
              <a:rPr lang="en-US" sz="2000" dirty="0"/>
              <a:t>supporting</a:t>
            </a:r>
            <a:r>
              <a:rPr lang="en-US" sz="2000" spc="-105" dirty="0"/>
              <a:t> </a:t>
            </a:r>
            <a:r>
              <a:rPr lang="en-US" sz="2000" dirty="0"/>
              <a:t>rather</a:t>
            </a:r>
            <a:r>
              <a:rPr lang="en-US" sz="2000" spc="40" dirty="0"/>
              <a:t> </a:t>
            </a:r>
            <a:r>
              <a:rPr lang="en-US" sz="2000" dirty="0"/>
              <a:t>than</a:t>
            </a:r>
            <a:r>
              <a:rPr lang="en-US" sz="2000" spc="-45" dirty="0"/>
              <a:t> </a:t>
            </a:r>
            <a:r>
              <a:rPr lang="en-US" sz="2000" spc="-10" dirty="0"/>
              <a:t>mandated reporting</a:t>
            </a:r>
            <a:endParaRPr lang="en-US" sz="2000" dirty="0"/>
          </a:p>
          <a:p>
            <a:pPr marL="241300" marR="516255" lvl="6" indent="-22860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US" sz="2000" dirty="0"/>
              <a:t>Advocate</a:t>
            </a:r>
            <a:r>
              <a:rPr lang="en-US" sz="2000" spc="-105" dirty="0"/>
              <a:t> </a:t>
            </a:r>
            <a:r>
              <a:rPr lang="en-US" sz="2000" dirty="0"/>
              <a:t>for</a:t>
            </a:r>
            <a:r>
              <a:rPr lang="en-US" sz="2000" spc="-75" dirty="0"/>
              <a:t> </a:t>
            </a:r>
            <a:r>
              <a:rPr lang="en-US" sz="2000" dirty="0"/>
              <a:t>change</a:t>
            </a:r>
            <a:r>
              <a:rPr lang="en-US" sz="2000" spc="40" dirty="0"/>
              <a:t> </a:t>
            </a:r>
            <a:r>
              <a:rPr lang="en-US" sz="2000" dirty="0"/>
              <a:t>around</a:t>
            </a:r>
            <a:r>
              <a:rPr lang="en-US" sz="2000" spc="15" dirty="0"/>
              <a:t> </a:t>
            </a:r>
            <a:r>
              <a:rPr lang="en-US" sz="2000" spc="-10" dirty="0"/>
              <a:t>poverty</a:t>
            </a:r>
            <a:r>
              <a:rPr lang="en-US" sz="2000" spc="-90" dirty="0"/>
              <a:t> </a:t>
            </a:r>
            <a:r>
              <a:rPr lang="en-US" sz="2000" dirty="0"/>
              <a:t>and</a:t>
            </a:r>
            <a:r>
              <a:rPr lang="en-US" sz="2000" spc="15" dirty="0"/>
              <a:t> </a:t>
            </a:r>
            <a:r>
              <a:rPr lang="en-US" sz="2000" spc="-10" dirty="0"/>
              <a:t>child neglect</a:t>
            </a:r>
            <a:endParaRPr lang="en-US" sz="2000" dirty="0"/>
          </a:p>
          <a:p>
            <a:pPr marL="241300" lvl="6" indent="-22860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US" sz="2000" spc="-10" dirty="0"/>
              <a:t>Redefine the current Maltreatment</a:t>
            </a:r>
            <a:r>
              <a:rPr lang="en-US" sz="2000" spc="5" dirty="0"/>
              <a:t> </a:t>
            </a:r>
            <a:r>
              <a:rPr lang="en-US" sz="2000" spc="-10" dirty="0"/>
              <a:t>Index</a:t>
            </a:r>
            <a:endParaRPr lang="en-US" sz="2000" dirty="0"/>
          </a:p>
          <a:p>
            <a:pPr marL="241300" marR="186055" lvl="6" indent="-22860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r>
              <a:rPr lang="en-US" sz="2000" dirty="0"/>
              <a:t>Elevate the role</a:t>
            </a:r>
            <a:r>
              <a:rPr lang="en-US" sz="2000" spc="-50" dirty="0"/>
              <a:t> </a:t>
            </a:r>
            <a:r>
              <a:rPr lang="en-US" sz="2000" dirty="0"/>
              <a:t>of</a:t>
            </a:r>
            <a:r>
              <a:rPr lang="en-US" sz="2000" spc="-95" dirty="0"/>
              <a:t> </a:t>
            </a:r>
            <a:r>
              <a:rPr lang="en-US" sz="2000" dirty="0"/>
              <a:t>parents</a:t>
            </a:r>
            <a:r>
              <a:rPr lang="en-US" sz="2000" spc="-45" dirty="0"/>
              <a:t> </a:t>
            </a:r>
            <a:r>
              <a:rPr lang="en-US" sz="2000" dirty="0"/>
              <a:t>and</a:t>
            </a:r>
            <a:r>
              <a:rPr lang="en-US" sz="2000" spc="-5" dirty="0"/>
              <a:t> </a:t>
            </a:r>
            <a:r>
              <a:rPr lang="en-US" sz="2000" dirty="0"/>
              <a:t>youth</a:t>
            </a:r>
            <a:r>
              <a:rPr lang="en-US" sz="2000" spc="-100" dirty="0"/>
              <a:t> </a:t>
            </a:r>
            <a:r>
              <a:rPr lang="en-US" sz="2000" dirty="0"/>
              <a:t>in</a:t>
            </a:r>
            <a:r>
              <a:rPr lang="en-US" sz="2000" spc="-40" dirty="0"/>
              <a:t> </a:t>
            </a:r>
            <a:r>
              <a:rPr lang="en-US" sz="2000" dirty="0"/>
              <a:t>helping transform</a:t>
            </a:r>
            <a:r>
              <a:rPr lang="en-US" sz="2000" spc="-30" dirty="0"/>
              <a:t> </a:t>
            </a:r>
            <a:r>
              <a:rPr lang="en-US" sz="2000" spc="-25" dirty="0"/>
              <a:t>the </a:t>
            </a:r>
            <a:r>
              <a:rPr lang="en-US" sz="2000" dirty="0"/>
              <a:t>child</a:t>
            </a:r>
            <a:r>
              <a:rPr lang="en-US" sz="2000" spc="-105" dirty="0"/>
              <a:t> </a:t>
            </a:r>
            <a:r>
              <a:rPr lang="en-US" sz="2000" dirty="0"/>
              <a:t>welfare</a:t>
            </a:r>
            <a:r>
              <a:rPr lang="en-US" sz="2000" spc="-30" dirty="0"/>
              <a:t> </a:t>
            </a:r>
            <a:r>
              <a:rPr lang="en-US" sz="2000" spc="-10" dirty="0"/>
              <a:t>system</a:t>
            </a:r>
          </a:p>
          <a:p>
            <a:pPr marL="241300" marR="186055" lvl="6" indent="-22860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US" spc="-10" dirty="0"/>
          </a:p>
          <a:p>
            <a:pPr marL="12700" marR="186055" lvl="6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US" spc="-10" dirty="0"/>
          </a:p>
          <a:p>
            <a:pPr marL="12700" marR="5080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pc="-20" dirty="0"/>
              <a:t>Convenes on </a:t>
            </a:r>
            <a:r>
              <a:rPr lang="en-US" dirty="0"/>
              <a:t>the</a:t>
            </a:r>
            <a:r>
              <a:rPr lang="en-US" spc="5" dirty="0"/>
              <a:t> </a:t>
            </a:r>
            <a:r>
              <a:rPr lang="en-US" dirty="0"/>
              <a:t>second</a:t>
            </a:r>
            <a:r>
              <a:rPr lang="en-US" spc="-15" dirty="0"/>
              <a:t> </a:t>
            </a:r>
            <a:r>
              <a:rPr lang="en-US" dirty="0"/>
              <a:t>Thursday -</a:t>
            </a:r>
            <a:r>
              <a:rPr lang="en-US" spc="55" dirty="0"/>
              <a:t> </a:t>
            </a:r>
            <a:r>
              <a:rPr lang="en-US" dirty="0"/>
              <a:t>9</a:t>
            </a:r>
            <a:r>
              <a:rPr lang="en-US" spc="-45" dirty="0"/>
              <a:t>:00 am </a:t>
            </a:r>
            <a:r>
              <a:rPr lang="en-US" dirty="0"/>
              <a:t>to</a:t>
            </a:r>
            <a:r>
              <a:rPr lang="en-US" spc="-75" dirty="0"/>
              <a:t> </a:t>
            </a:r>
            <a:r>
              <a:rPr lang="en-US" dirty="0"/>
              <a:t>10:00</a:t>
            </a:r>
            <a:r>
              <a:rPr lang="en-US" spc="-80" dirty="0"/>
              <a:t> </a:t>
            </a:r>
            <a:r>
              <a:rPr lang="en-US" dirty="0"/>
              <a:t>am EST</a:t>
            </a:r>
            <a:r>
              <a:rPr lang="en-US" spc="-45" dirty="0"/>
              <a:t> </a:t>
            </a:r>
            <a:r>
              <a:rPr lang="en-US" spc="-25" dirty="0"/>
              <a:t>via </a:t>
            </a:r>
            <a:r>
              <a:rPr lang="en-US" spc="-20" dirty="0"/>
              <a:t>Zoom</a:t>
            </a:r>
            <a:endParaRPr lang="en-US" dirty="0"/>
          </a:p>
          <a:p>
            <a:pPr marL="12700" marR="186055" lvl="6"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41300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9" y="0"/>
            <a:ext cx="40386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" y="1676400"/>
            <a:ext cx="3037436" cy="3055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solidFill>
                  <a:srgbClr val="FFFFFF"/>
                </a:solidFill>
                <a:cs typeface="Calibri Light"/>
              </a:rPr>
              <a:t>Action</a:t>
            </a:r>
            <a:r>
              <a:rPr sz="3950" b="1" spc="-204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3950" b="1" spc="-204" dirty="0">
                <a:solidFill>
                  <a:srgbClr val="FFFFFF"/>
                </a:solidFill>
                <a:cs typeface="Calibri Light"/>
              </a:rPr>
              <a:t>T</a:t>
            </a:r>
            <a:r>
              <a:rPr sz="3950" b="1" dirty="0">
                <a:solidFill>
                  <a:srgbClr val="FFFFFF"/>
                </a:solidFill>
                <a:cs typeface="Calibri Light"/>
              </a:rPr>
              <a:t>eam</a:t>
            </a:r>
            <a:r>
              <a:rPr sz="3950" b="1" spc="-155" dirty="0">
                <a:solidFill>
                  <a:srgbClr val="FFFFFF"/>
                </a:solidFill>
                <a:cs typeface="Calibri Light"/>
              </a:rPr>
              <a:t> </a:t>
            </a:r>
            <a:r>
              <a:rPr sz="3950" b="1" spc="-50" dirty="0">
                <a:solidFill>
                  <a:srgbClr val="FFFFFF"/>
                </a:solidFill>
                <a:cs typeface="Calibri Light"/>
              </a:rPr>
              <a:t>3</a:t>
            </a:r>
            <a:r>
              <a:rPr lang="en-US" sz="3950" b="1" spc="-50" dirty="0">
                <a:solidFill>
                  <a:srgbClr val="FFFFFF"/>
                </a:solidFill>
                <a:cs typeface="Calibri Light"/>
              </a:rPr>
              <a:t>: Parent Advisory Councils (PACs)</a:t>
            </a:r>
            <a:endParaRPr sz="3950" b="1" dirty="0"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4" y="329831"/>
            <a:ext cx="6268085" cy="10932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25"/>
              </a:spcBef>
              <a:tabLst>
                <a:tab pos="241300" algn="l"/>
              </a:tabLst>
            </a:pPr>
            <a:endParaRPr sz="2000" dirty="0">
              <a:latin typeface="+mn-lt"/>
              <a:cs typeface="Segoe UI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2000" dirty="0">
              <a:latin typeface="+mj-lt"/>
              <a:cs typeface="Segoe UI"/>
            </a:endParaRPr>
          </a:p>
          <a:p>
            <a:pPr marL="222250">
              <a:lnSpc>
                <a:spcPct val="100000"/>
              </a:lnSpc>
            </a:pPr>
            <a:r>
              <a:rPr sz="2000" b="1" spc="-10" dirty="0">
                <a:cs typeface="Segoe UI"/>
              </a:rPr>
              <a:t>VISION</a:t>
            </a:r>
            <a:endParaRPr sz="2000" dirty="0"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4074" y="1676400"/>
            <a:ext cx="5741670" cy="8782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>
              <a:lnSpc>
                <a:spcPct val="89200"/>
              </a:lnSpc>
              <a:spcBef>
                <a:spcPts val="385"/>
              </a:spcBef>
              <a:tabLst>
                <a:tab pos="241300" algn="l"/>
              </a:tabLst>
            </a:pPr>
            <a:r>
              <a:rPr lang="en-US" sz="2000" dirty="0">
                <a:latin typeface="+mn-lt"/>
                <a:cs typeface="Verdana"/>
              </a:rPr>
              <a:t>	</a:t>
            </a:r>
            <a:r>
              <a:rPr sz="2000" i="1" dirty="0">
                <a:latin typeface="+mn-lt"/>
                <a:cs typeface="Verdana"/>
              </a:rPr>
              <a:t>Our</a:t>
            </a:r>
            <a:r>
              <a:rPr sz="2000" i="1" spc="-7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vision</a:t>
            </a:r>
            <a:r>
              <a:rPr sz="2000" i="1" spc="3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is</a:t>
            </a:r>
            <a:r>
              <a:rPr sz="2000" i="1" spc="3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to</a:t>
            </a:r>
            <a:r>
              <a:rPr sz="2000" i="1" spc="-60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bravely</a:t>
            </a:r>
            <a:r>
              <a:rPr sz="2000" i="1" spc="-150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and</a:t>
            </a:r>
            <a:r>
              <a:rPr sz="2000" i="1" spc="-2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radically</a:t>
            </a:r>
            <a:r>
              <a:rPr sz="2000" i="1" spc="-105" dirty="0">
                <a:latin typeface="+mn-lt"/>
                <a:cs typeface="Verdana"/>
              </a:rPr>
              <a:t> </a:t>
            </a:r>
            <a:r>
              <a:rPr sz="2000" i="1" spc="-10" dirty="0">
                <a:latin typeface="+mn-lt"/>
                <a:cs typeface="Verdana"/>
              </a:rPr>
              <a:t>honor </a:t>
            </a:r>
            <a:r>
              <a:rPr sz="2000" i="1" dirty="0">
                <a:latin typeface="+mn-lt"/>
                <a:cs typeface="Verdana"/>
              </a:rPr>
              <a:t>Parents</a:t>
            </a:r>
            <a:r>
              <a:rPr sz="2000" i="1" spc="-9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as</a:t>
            </a:r>
            <a:r>
              <a:rPr sz="2000" i="1" spc="-20" dirty="0">
                <a:latin typeface="+mn-lt"/>
                <a:cs typeface="Verdana"/>
              </a:rPr>
              <a:t> </a:t>
            </a:r>
            <a:r>
              <a:rPr lang="en-US" sz="2000" i="1" spc="-20" dirty="0">
                <a:latin typeface="+mn-lt"/>
                <a:cs typeface="Verdana"/>
              </a:rPr>
              <a:t>	</a:t>
            </a:r>
            <a:r>
              <a:rPr sz="2000" i="1" dirty="0">
                <a:latin typeface="+mn-lt"/>
                <a:cs typeface="Verdana"/>
              </a:rPr>
              <a:t>partners</a:t>
            </a:r>
            <a:r>
              <a:rPr sz="2000" i="1" spc="-170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in</a:t>
            </a:r>
            <a:r>
              <a:rPr sz="2000" i="1" spc="-2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and with</a:t>
            </a:r>
            <a:r>
              <a:rPr sz="2000" i="1" spc="-25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our</a:t>
            </a:r>
            <a:r>
              <a:rPr sz="2000" i="1" spc="25" dirty="0">
                <a:latin typeface="+mn-lt"/>
                <a:cs typeface="Verdana"/>
              </a:rPr>
              <a:t> </a:t>
            </a:r>
            <a:r>
              <a:rPr sz="2000" i="1" spc="-10" dirty="0">
                <a:latin typeface="+mn-lt"/>
                <a:cs typeface="Verdana"/>
              </a:rPr>
              <a:t>family</a:t>
            </a:r>
            <a:r>
              <a:rPr lang="en-US" sz="2000" i="1" spc="-10" dirty="0">
                <a:latin typeface="+mn-lt"/>
                <a:cs typeface="Verdana"/>
              </a:rPr>
              <a:t>-</a:t>
            </a:r>
            <a:r>
              <a:rPr sz="2000" i="1" dirty="0">
                <a:latin typeface="+mn-lt"/>
                <a:cs typeface="Verdana"/>
              </a:rPr>
              <a:t>serving</a:t>
            </a:r>
            <a:r>
              <a:rPr sz="2000" i="1" spc="-50" dirty="0">
                <a:latin typeface="+mn-lt"/>
                <a:cs typeface="Verdana"/>
              </a:rPr>
              <a:t> </a:t>
            </a:r>
            <a:r>
              <a:rPr sz="2000" i="1" dirty="0">
                <a:latin typeface="+mn-lt"/>
                <a:cs typeface="Verdana"/>
              </a:rPr>
              <a:t>systems</a:t>
            </a:r>
            <a:r>
              <a:rPr sz="2000" i="1" spc="-60" dirty="0">
                <a:latin typeface="+mn-lt"/>
                <a:cs typeface="Verdana"/>
              </a:rPr>
              <a:t> </a:t>
            </a:r>
            <a:r>
              <a:rPr lang="en-US" sz="2000" i="1" spc="-60" dirty="0">
                <a:latin typeface="+mn-lt"/>
                <a:cs typeface="Verdana"/>
              </a:rPr>
              <a:t>	</a:t>
            </a:r>
            <a:r>
              <a:rPr sz="2000" i="1" dirty="0">
                <a:latin typeface="+mn-lt"/>
                <a:cs typeface="Verdana"/>
              </a:rPr>
              <a:t>throughout</a:t>
            </a:r>
            <a:r>
              <a:rPr sz="2000" i="1" spc="-110" dirty="0">
                <a:latin typeface="+mn-lt"/>
                <a:cs typeface="Verdana"/>
              </a:rPr>
              <a:t> </a:t>
            </a:r>
            <a:r>
              <a:rPr sz="2000" i="1" spc="-10" dirty="0">
                <a:latin typeface="+mn-lt"/>
                <a:cs typeface="Verdana"/>
              </a:rPr>
              <a:t>Florida.</a:t>
            </a:r>
            <a:endParaRPr sz="2000" i="1" dirty="0">
              <a:latin typeface="+mn-lt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673" y="2850957"/>
            <a:ext cx="5937885" cy="3186129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065" marR="5080" algn="l">
              <a:lnSpc>
                <a:spcPct val="89700"/>
              </a:lnSpc>
              <a:spcBef>
                <a:spcPts val="1075"/>
              </a:spcBef>
              <a:tabLst>
                <a:tab pos="241300" algn="l"/>
              </a:tabLst>
            </a:pPr>
            <a:r>
              <a:rPr lang="en-US" sz="2000" b="1" dirty="0">
                <a:latin typeface="+mn-lt"/>
                <a:cs typeface="Verdana"/>
              </a:rPr>
              <a:t>GOAL STATEMENT</a:t>
            </a:r>
          </a:p>
          <a:p>
            <a:pPr marL="12065" marR="5080" algn="l">
              <a:lnSpc>
                <a:spcPct val="89700"/>
              </a:lnSpc>
              <a:spcBef>
                <a:spcPts val="1075"/>
              </a:spcBef>
              <a:tabLst>
                <a:tab pos="241300" algn="l"/>
              </a:tabLst>
            </a:pPr>
            <a:r>
              <a:rPr sz="2000" dirty="0">
                <a:latin typeface="+mn-lt"/>
                <a:cs typeface="Verdana"/>
              </a:rPr>
              <a:t>Our</a:t>
            </a:r>
            <a:r>
              <a:rPr sz="2000" spc="-8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primary</a:t>
            </a:r>
            <a:r>
              <a:rPr sz="2000" spc="-10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goal</a:t>
            </a:r>
            <a:r>
              <a:rPr sz="2000" spc="1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is</a:t>
            </a:r>
            <a:r>
              <a:rPr sz="2000" spc="-3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to</a:t>
            </a:r>
            <a:r>
              <a:rPr sz="2000" spc="-6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elevate</a:t>
            </a:r>
            <a:r>
              <a:rPr sz="2000" spc="-40" dirty="0">
                <a:latin typeface="+mn-lt"/>
                <a:cs typeface="Verdana"/>
              </a:rPr>
              <a:t> </a:t>
            </a:r>
            <a:r>
              <a:rPr sz="2000" spc="-35" dirty="0">
                <a:latin typeface="+mn-lt"/>
                <a:cs typeface="Verdana"/>
              </a:rPr>
              <a:t>power,</a:t>
            </a:r>
            <a:r>
              <a:rPr sz="2000" spc="-100" dirty="0">
                <a:latin typeface="+mn-lt"/>
                <a:cs typeface="Verdana"/>
              </a:rPr>
              <a:t> </a:t>
            </a:r>
            <a:r>
              <a:rPr sz="2000" spc="-10" dirty="0">
                <a:latin typeface="+mn-lt"/>
                <a:cs typeface="Verdana"/>
              </a:rPr>
              <a:t>create </a:t>
            </a:r>
            <a:r>
              <a:rPr sz="2000" dirty="0">
                <a:latin typeface="+mn-lt"/>
                <a:cs typeface="Verdana"/>
              </a:rPr>
              <a:t>shared</a:t>
            </a:r>
            <a:r>
              <a:rPr sz="2000" spc="-10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decision</a:t>
            </a:r>
            <a:r>
              <a:rPr sz="2000" spc="-4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making</a:t>
            </a:r>
            <a:r>
              <a:rPr lang="en-US" sz="2000" dirty="0">
                <a:latin typeface="+mn-lt"/>
                <a:cs typeface="Verdana"/>
              </a:rPr>
              <a:t>,</a:t>
            </a:r>
            <a:r>
              <a:rPr sz="2000" spc="-2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and</a:t>
            </a:r>
            <a:r>
              <a:rPr sz="2000" spc="-2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develop</a:t>
            </a:r>
            <a:r>
              <a:rPr sz="2000" spc="-100" dirty="0">
                <a:latin typeface="+mn-lt"/>
                <a:cs typeface="Verdana"/>
              </a:rPr>
              <a:t> </a:t>
            </a:r>
            <a:r>
              <a:rPr sz="2000" spc="-10" dirty="0">
                <a:latin typeface="+mn-lt"/>
                <a:cs typeface="Verdana"/>
              </a:rPr>
              <a:t>parent </a:t>
            </a:r>
            <a:r>
              <a:rPr sz="2000" dirty="0">
                <a:latin typeface="+mn-lt"/>
                <a:cs typeface="Verdana"/>
              </a:rPr>
              <a:t>leadership</a:t>
            </a:r>
            <a:r>
              <a:rPr sz="2000" spc="-10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throughout</a:t>
            </a:r>
            <a:r>
              <a:rPr sz="2000" spc="-16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our</a:t>
            </a:r>
            <a:r>
              <a:rPr sz="2000" spc="-1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policies</a:t>
            </a:r>
            <a:r>
              <a:rPr lang="en-US" sz="2000" dirty="0">
                <a:latin typeface="+mn-lt"/>
                <a:cs typeface="Verdana"/>
              </a:rPr>
              <a:t> and</a:t>
            </a:r>
            <a:r>
              <a:rPr sz="2000" spc="-30" dirty="0">
                <a:latin typeface="+mn-lt"/>
                <a:cs typeface="Verdana"/>
              </a:rPr>
              <a:t> </a:t>
            </a:r>
            <a:r>
              <a:rPr sz="2000" spc="-10" dirty="0">
                <a:latin typeface="+mn-lt"/>
                <a:cs typeface="Verdana"/>
              </a:rPr>
              <a:t>practices</a:t>
            </a:r>
            <a:r>
              <a:rPr lang="en-US" sz="2000" spc="-1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and</a:t>
            </a:r>
            <a:r>
              <a:rPr sz="2000" spc="-1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family</a:t>
            </a:r>
            <a:r>
              <a:rPr lang="en-US" sz="2000" spc="-20" dirty="0">
                <a:cs typeface="Verdana"/>
              </a:rPr>
              <a:t>-</a:t>
            </a:r>
            <a:r>
              <a:rPr sz="2000" dirty="0">
                <a:latin typeface="+mn-lt"/>
                <a:cs typeface="Verdana"/>
              </a:rPr>
              <a:t>serving</a:t>
            </a:r>
            <a:r>
              <a:rPr sz="2000" spc="-85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systems</a:t>
            </a:r>
            <a:r>
              <a:rPr sz="2000" spc="-100" dirty="0">
                <a:latin typeface="+mn-lt"/>
                <a:cs typeface="Verdana"/>
              </a:rPr>
              <a:t> </a:t>
            </a:r>
            <a:r>
              <a:rPr sz="2000" dirty="0">
                <a:latin typeface="+mn-lt"/>
                <a:cs typeface="Verdana"/>
              </a:rPr>
              <a:t>in</a:t>
            </a:r>
            <a:r>
              <a:rPr sz="2000" spc="-30" dirty="0">
                <a:latin typeface="+mn-lt"/>
                <a:cs typeface="Verdana"/>
              </a:rPr>
              <a:t> </a:t>
            </a:r>
            <a:r>
              <a:rPr sz="2000" spc="-10" dirty="0">
                <a:latin typeface="+mn-lt"/>
                <a:cs typeface="Verdana"/>
              </a:rPr>
              <a:t>Florida.</a:t>
            </a:r>
            <a:endParaRPr lang="en-US" sz="2000" spc="-10" dirty="0">
              <a:latin typeface="+mn-lt"/>
              <a:cs typeface="Verdana"/>
            </a:endParaRPr>
          </a:p>
          <a:p>
            <a:pPr marL="238760" marR="5080" indent="-226695" algn="just">
              <a:lnSpc>
                <a:spcPct val="8970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endParaRPr lang="en-US" sz="2000" spc="-10" dirty="0">
              <a:latin typeface="+mn-lt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241300" algn="l"/>
              </a:tabLst>
            </a:pPr>
            <a:r>
              <a:rPr lang="en-US" sz="2000" spc="70" dirty="0">
                <a:latin typeface="+mn-lt"/>
                <a:cs typeface="Segoe UI"/>
              </a:rPr>
              <a:t>Convenes on the </a:t>
            </a:r>
            <a:r>
              <a:rPr lang="en-US" sz="2000" dirty="0">
                <a:latin typeface="+mn-lt"/>
                <a:cs typeface="Segoe UI"/>
              </a:rPr>
              <a:t>fourth</a:t>
            </a:r>
            <a:r>
              <a:rPr lang="en-US" sz="2000" spc="55" dirty="0">
                <a:latin typeface="+mn-lt"/>
                <a:cs typeface="Segoe UI"/>
              </a:rPr>
              <a:t> </a:t>
            </a:r>
            <a:r>
              <a:rPr lang="en-US" sz="2000" dirty="0">
                <a:latin typeface="+mn-lt"/>
                <a:cs typeface="Segoe UI"/>
              </a:rPr>
              <a:t>Monday – 3:00 pm</a:t>
            </a:r>
            <a:r>
              <a:rPr lang="en-US" sz="2000" spc="-45" dirty="0">
                <a:latin typeface="+mn-lt"/>
                <a:cs typeface="Segoe UI"/>
              </a:rPr>
              <a:t> </a:t>
            </a:r>
            <a:r>
              <a:rPr lang="en-US" sz="2000" dirty="0">
                <a:latin typeface="+mn-lt"/>
                <a:cs typeface="Segoe UI"/>
              </a:rPr>
              <a:t>to</a:t>
            </a:r>
            <a:r>
              <a:rPr lang="en-US" sz="2000" spc="10" dirty="0">
                <a:latin typeface="+mn-lt"/>
                <a:cs typeface="Segoe UI"/>
              </a:rPr>
              <a:t> </a:t>
            </a:r>
            <a:r>
              <a:rPr lang="en-US" sz="2000" dirty="0">
                <a:latin typeface="+mn-lt"/>
                <a:cs typeface="Segoe UI"/>
              </a:rPr>
              <a:t>4:00</a:t>
            </a:r>
            <a:r>
              <a:rPr lang="en-US" sz="2000" spc="35" dirty="0">
                <a:latin typeface="+mn-lt"/>
                <a:cs typeface="Segoe UI"/>
              </a:rPr>
              <a:t> </a:t>
            </a:r>
            <a:r>
              <a:rPr lang="en-US" sz="2000" dirty="0">
                <a:latin typeface="+mn-lt"/>
                <a:cs typeface="Segoe UI"/>
              </a:rPr>
              <a:t>pm EST</a:t>
            </a:r>
            <a:r>
              <a:rPr lang="en-US" sz="2000" spc="-20" dirty="0">
                <a:latin typeface="+mn-lt"/>
                <a:cs typeface="Segoe UI"/>
              </a:rPr>
              <a:t> </a:t>
            </a:r>
            <a:r>
              <a:rPr lang="en-US" sz="2000" spc="-20" dirty="0">
                <a:cs typeface="Segoe UI"/>
              </a:rPr>
              <a:t>v</a:t>
            </a:r>
            <a:r>
              <a:rPr lang="en-US" sz="2000" dirty="0">
                <a:latin typeface="+mn-lt"/>
                <a:cs typeface="Segoe UI"/>
              </a:rPr>
              <a:t>ia</a:t>
            </a:r>
            <a:r>
              <a:rPr lang="en-US" sz="2000" spc="-60" dirty="0">
                <a:latin typeface="+mn-lt"/>
                <a:cs typeface="Segoe UI"/>
              </a:rPr>
              <a:t> </a:t>
            </a:r>
            <a:r>
              <a:rPr lang="en-US" sz="2000" spc="-20" dirty="0">
                <a:latin typeface="+mn-lt"/>
                <a:cs typeface="Segoe UI"/>
              </a:rPr>
              <a:t>Zoom</a:t>
            </a:r>
            <a:endParaRPr lang="en-US" sz="2000" dirty="0">
              <a:latin typeface="+mn-lt"/>
              <a:cs typeface="Segoe UI"/>
            </a:endParaRPr>
          </a:p>
          <a:p>
            <a:pPr marL="238760" marR="5080" indent="-226695" algn="just">
              <a:lnSpc>
                <a:spcPct val="89700"/>
              </a:lnSpc>
              <a:spcBef>
                <a:spcPts val="1075"/>
              </a:spcBef>
              <a:buFont typeface="Arial"/>
              <a:buChar char="•"/>
              <a:tabLst>
                <a:tab pos="241300" algn="l"/>
              </a:tabLst>
            </a:pPr>
            <a:endParaRPr sz="2000" dirty="0">
              <a:latin typeface="+mn-lt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2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396" y="586855"/>
            <a:ext cx="3669404" cy="3387497"/>
          </a:xfrm>
          <a:prstGeom prst="rect">
            <a:avLst/>
          </a:prstGeom>
        </p:spPr>
        <p:txBody>
          <a:bodyPr vert="horz" lIns="0" tIns="16510" rIns="0" bIns="0" rtlCol="0" anchor="b">
            <a:normAutofit/>
          </a:bodyPr>
          <a:lstStyle/>
          <a:p>
            <a:pPr marL="12700" algn="r">
              <a:spcBef>
                <a:spcPts val="130"/>
              </a:spcBef>
            </a:pPr>
            <a:r>
              <a:rPr lang="en-US" sz="4000" b="1" spc="-10" dirty="0">
                <a:solidFill>
                  <a:srgbClr val="FFFFFF"/>
                </a:solidFill>
                <a:latin typeface="+mn-lt"/>
              </a:rPr>
              <a:t>Opportunities</a:t>
            </a:r>
            <a:br>
              <a:rPr lang="en-US" sz="4000" b="1" spc="-10" dirty="0">
                <a:solidFill>
                  <a:srgbClr val="FFFFFF"/>
                </a:solidFill>
                <a:latin typeface="+mn-lt"/>
              </a:rPr>
            </a:br>
            <a:br>
              <a:rPr lang="en-US" sz="4000" b="1" spc="-10" dirty="0">
                <a:solidFill>
                  <a:srgbClr val="FFFFFF"/>
                </a:solidFill>
                <a:latin typeface="+mn-lt"/>
              </a:rPr>
            </a:br>
            <a:endParaRPr lang="en-US" sz="4000" b="1" spc="-1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object 4"/>
          <p:cNvSpPr txBox="1">
            <a:spLocks noGrp="1"/>
          </p:cNvSpPr>
          <p:nvPr>
            <p:ph idx="1"/>
          </p:nvPr>
        </p:nvSpPr>
        <p:spPr>
          <a:xfrm>
            <a:off x="5029200" y="914400"/>
            <a:ext cx="4862447" cy="5546047"/>
          </a:xfrm>
          <a:prstGeom prst="rect">
            <a:avLst/>
          </a:prstGeom>
        </p:spPr>
        <p:txBody>
          <a:bodyPr vert="horz" lIns="0" tIns="107314" rIns="0" bIns="0" rtlCol="0" anchor="ctr">
            <a:normAutofit fontScale="92500" lnSpcReduction="20000"/>
          </a:bodyPr>
          <a:lstStyle/>
          <a:p>
            <a:pPr marL="240665" indent="-227965">
              <a:spcBef>
                <a:spcPts val="84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dirty="0"/>
              <a:t>Co-create and co-design a new path forward with and for Florida’s families</a:t>
            </a:r>
          </a:p>
          <a:p>
            <a:pPr marL="240665" indent="-227965">
              <a:spcBef>
                <a:spcPts val="844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dirty="0"/>
              <a:t>Participate in national monthly learning</a:t>
            </a:r>
            <a:r>
              <a:rPr lang="en-US" sz="2400" spc="-100" dirty="0"/>
              <a:t> </a:t>
            </a:r>
            <a:r>
              <a:rPr lang="en-US" sz="2400" spc="-10" dirty="0"/>
              <a:t>sessions</a:t>
            </a:r>
          </a:p>
          <a:p>
            <a:pPr marL="240665" indent="-227965">
              <a:spcBef>
                <a:spcPts val="755"/>
              </a:spcBef>
              <a:tabLst>
                <a:tab pos="240665" algn="l"/>
              </a:tabLst>
            </a:pPr>
            <a:r>
              <a:rPr lang="en-US" sz="2400" spc="-10" dirty="0"/>
              <a:t>Access to state and national resources on Basecamp</a:t>
            </a:r>
          </a:p>
          <a:p>
            <a:pPr marL="240665" indent="-227965"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dirty="0"/>
              <a:t>Utilize support and linkages to National Site</a:t>
            </a:r>
            <a:r>
              <a:rPr lang="en-US" sz="2400" spc="-15" dirty="0"/>
              <a:t> </a:t>
            </a:r>
            <a:r>
              <a:rPr lang="en-US" sz="2400" spc="-10" dirty="0"/>
              <a:t>Liaisons</a:t>
            </a:r>
          </a:p>
          <a:p>
            <a:pPr marL="240665" indent="-227965"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dirty="0"/>
              <a:t>Receive direct</a:t>
            </a:r>
            <a:r>
              <a:rPr lang="en-US" sz="2400" spc="-50" dirty="0"/>
              <a:t> </a:t>
            </a:r>
            <a:r>
              <a:rPr lang="en-US" sz="2400" dirty="0"/>
              <a:t>support</a:t>
            </a:r>
            <a:r>
              <a:rPr lang="en-US" sz="2400" spc="-45" dirty="0"/>
              <a:t> </a:t>
            </a:r>
            <a:r>
              <a:rPr lang="en-US" sz="2400" dirty="0"/>
              <a:t>from</a:t>
            </a:r>
            <a:r>
              <a:rPr lang="en-US" sz="2400" spc="-85" dirty="0"/>
              <a:t> C</a:t>
            </a:r>
            <a:r>
              <a:rPr lang="en-US" sz="2400" dirty="0"/>
              <a:t>o</a:t>
            </a:r>
            <a:r>
              <a:rPr lang="en-US" sz="2400" spc="-60" dirty="0"/>
              <a:t>nveners</a:t>
            </a:r>
            <a:r>
              <a:rPr lang="en-US" sz="2400" spc="-10" dirty="0"/>
              <a:t> </a:t>
            </a:r>
            <a:r>
              <a:rPr lang="en-US" sz="2400" dirty="0"/>
              <a:t>and</a:t>
            </a:r>
            <a:r>
              <a:rPr lang="en-US" sz="2400" spc="-60" dirty="0"/>
              <a:t> Ac</a:t>
            </a:r>
            <a:r>
              <a:rPr lang="en-US" sz="2400" dirty="0"/>
              <a:t>tion</a:t>
            </a:r>
            <a:r>
              <a:rPr lang="en-US" sz="2400" spc="-55" dirty="0"/>
              <a:t> T</a:t>
            </a:r>
            <a:r>
              <a:rPr lang="en-US" sz="2400" dirty="0"/>
              <a:t>eam</a:t>
            </a:r>
            <a:r>
              <a:rPr lang="en-US" sz="2400" spc="-10" dirty="0"/>
              <a:t> Leaders</a:t>
            </a:r>
          </a:p>
          <a:p>
            <a:pPr marL="240665" indent="-227965"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spc="-10" dirty="0"/>
              <a:t>Conduct State and nationwide networking</a:t>
            </a:r>
          </a:p>
          <a:p>
            <a:pPr marL="240665" indent="-227965"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2400" spc="-10" dirty="0"/>
              <a:t>Embrace the opportunity to affect change</a:t>
            </a:r>
          </a:p>
          <a:p>
            <a:pPr marL="12700" indent="0">
              <a:spcBef>
                <a:spcPts val="755"/>
              </a:spcBef>
              <a:buNone/>
              <a:tabLst>
                <a:tab pos="240665" algn="l"/>
              </a:tabLst>
            </a:pPr>
            <a:endParaRPr lang="en-US" sz="2400" spc="-10" dirty="0"/>
          </a:p>
        </p:txBody>
      </p:sp>
      <p:pic>
        <p:nvPicPr>
          <p:cNvPr id="4" name="Picture 3" descr="A blue push pin on a map&#10;&#10;Description automatically generated">
            <a:extLst>
              <a:ext uri="{FF2B5EF4-FFF2-40B4-BE49-F238E27FC236}">
                <a16:creationId xmlns:a16="http://schemas.microsoft.com/office/drawing/2014/main" id="{CCB0BC3F-B358-36D9-D186-0E5D1A2F0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2819400" cy="2819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2913</TotalTime>
  <Words>939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Symbol</vt:lpstr>
      <vt:lpstr>Verdana</vt:lpstr>
      <vt:lpstr>Celestial</vt:lpstr>
      <vt:lpstr>PowerPoint Presentation</vt:lpstr>
      <vt:lpstr>PowerPoint Presentation</vt:lpstr>
      <vt:lpstr>PowerPoint Presentation</vt:lpstr>
      <vt:lpstr>Florida TFSC Vision Statement</vt:lpstr>
      <vt:lpstr>TFSC FLORIDA Structure</vt:lpstr>
      <vt:lpstr>Action Team 1: Support and Strengthen Families</vt:lpstr>
      <vt:lpstr>Action Team 2: Child and Family Well-Being</vt:lpstr>
      <vt:lpstr>PowerPoint Presentation</vt:lpstr>
      <vt:lpstr>Opportunities  </vt:lpstr>
      <vt:lpstr>National TFSC Jurisdiction Map</vt:lpstr>
      <vt:lpstr>  Affiliated Organizations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Lenaerts</dc:creator>
  <cp:lastModifiedBy>Helen Lenaerts</cp:lastModifiedBy>
  <cp:revision>22</cp:revision>
  <dcterms:created xsi:type="dcterms:W3CDTF">2024-01-29T16:43:50Z</dcterms:created>
  <dcterms:modified xsi:type="dcterms:W3CDTF">2024-08-27T18:15:17Z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LastSaved">
    <vt:filetime>2024-01-29T00:00:00Z</vt:filetime>
  </property>
</Properties>
</file>